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6858000" cy="9907588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AA9"/>
    <a:srgbClr val="477C76"/>
    <a:srgbClr val="74ABA9"/>
    <a:srgbClr val="5BAC93"/>
    <a:srgbClr val="61CBA4"/>
    <a:srgbClr val="0CA893"/>
    <a:srgbClr val="E4F3C9"/>
    <a:srgbClr val="FBE5D6"/>
    <a:srgbClr val="FFFEF5"/>
    <a:srgbClr val="0E2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 autoAdjust="0"/>
    <p:restoredTop sz="94640"/>
  </p:normalViewPr>
  <p:slideViewPr>
    <p:cSldViewPr snapToGrid="0">
      <p:cViewPr>
        <p:scale>
          <a:sx n="83" d="100"/>
          <a:sy n="83" d="100"/>
        </p:scale>
        <p:origin x="21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94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31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41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18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76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65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11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2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40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07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30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0DD4-9F65-44EF-8A81-18215601D55A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8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9681E608-7414-5206-44F3-7DFE48193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50149"/>
              </p:ext>
            </p:extLst>
          </p:nvPr>
        </p:nvGraphicFramePr>
        <p:xfrm>
          <a:off x="188481" y="2325314"/>
          <a:ext cx="6481038" cy="72246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4719">
                  <a:extLst>
                    <a:ext uri="{9D8B030D-6E8A-4147-A177-3AD203B41FA5}">
                      <a16:colId xmlns:a16="http://schemas.microsoft.com/office/drawing/2014/main" val="3134095878"/>
                    </a:ext>
                  </a:extLst>
                </a:gridCol>
                <a:gridCol w="3926319">
                  <a:extLst>
                    <a:ext uri="{9D8B030D-6E8A-4147-A177-3AD203B41FA5}">
                      <a16:colId xmlns:a16="http://schemas.microsoft.com/office/drawing/2014/main" val="661278476"/>
                    </a:ext>
                  </a:extLst>
                </a:gridCol>
              </a:tblGrid>
              <a:tr h="65163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kumimoji="1" lang="en-US" altLang="ja-JP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Check-Up </a:t>
                      </a:r>
                      <a:r>
                        <a:rPr kumimoji="1" lang="en-US" altLang="ja-JP" sz="1000" b="0" i="0" kern="1200" spc="80" baseline="0" dirty="0" err="1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kodomo</a:t>
                      </a:r>
                      <a:endParaRPr kumimoji="1" lang="ja-JP" altLang="en-US" sz="1000" b="0" i="0" kern="1200" spc="80" baseline="0" dirty="0">
                        <a:solidFill>
                          <a:schemeClr val="accent2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低研磨性で、歯にやさしい。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フッ素の滞留性を高めた独自の新処方。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泡立ちが少なく柔らかいペーストに加え、キシリトールのやさしい甘味。</a:t>
                      </a: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716922"/>
                  </a:ext>
                </a:extLst>
              </a:tr>
              <a:tr h="796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Check-Up gel</a:t>
                      </a:r>
                      <a:endParaRPr kumimoji="1" lang="ja-JP" altLang="en-US" sz="1000" b="0" i="0" spc="80" baseline="0" dirty="0">
                        <a:solidFill>
                          <a:schemeClr val="accent2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フッ素滞留性を高めた独自の新処方。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フッ素が口腔内のすみずみまで広がりやすい。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研磨剤無配合で少ない泡立ち。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    ※</a:t>
                      </a:r>
                      <a:r>
                        <a:rPr kumimoji="1" lang="ja-JP" altLang="en-US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バナナ</a:t>
                      </a:r>
                      <a:r>
                        <a:rPr kumimoji="1" lang="en-US" altLang="ja-JP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500</a:t>
                      </a:r>
                      <a:r>
                        <a:rPr kumimoji="1" lang="en" altLang="ja-JP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ppm</a:t>
                      </a:r>
                      <a:r>
                        <a:rPr kumimoji="1" lang="ja-JP" altLang="en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</a:t>
                      </a:r>
                      <a:r>
                        <a:rPr kumimoji="1" lang="ja-JP" altLang="en-US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ピーチ・グレープ・レモンティー</a:t>
                      </a:r>
                      <a:r>
                        <a:rPr kumimoji="1" lang="en-US" altLang="ja-JP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950</a:t>
                      </a:r>
                      <a:r>
                        <a:rPr kumimoji="1" lang="en" altLang="ja-JP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ppm</a:t>
                      </a: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03505"/>
                  </a:ext>
                </a:extLst>
              </a:tr>
              <a:tr h="506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キシリトールタブレット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歯の再石灰化を増強するキシリトール・フクロノリ抽出物・リン酸一水素ナトリウム配合。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甘味料はキシリトール</a:t>
                      </a: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パーセントの為、歯磨き後にも食べられる。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813547"/>
                  </a:ext>
                </a:extLst>
              </a:tr>
              <a:tr h="69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" altLang="ja-JP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</a:t>
                      </a:r>
                      <a:r>
                        <a:rPr kumimoji="1" lang="en-US" altLang="ja-JP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</a:t>
                      </a:r>
                      <a:r>
                        <a:rPr kumimoji="1" lang="en" altLang="ja-JP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s-Ca F</a:t>
                      </a:r>
                      <a:endParaRPr kumimoji="1" lang="ja-JP" altLang="en-US" sz="1000" b="0" i="0" spc="80" baseline="0" dirty="0">
                        <a:solidFill>
                          <a:schemeClr val="accent2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馬鈴薯でんぷん由来のカルシウム食品素材のため、唾液中に溶けやすい</a:t>
                      </a: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Pos-Ca:</a:t>
                      </a: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リン酸化オリゴ糖カルシウム配合で再石灰化を促進</a:t>
                      </a: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緑茶エキス（フッ素含有）を配合</a:t>
                      </a: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15230"/>
                  </a:ext>
                </a:extLst>
              </a:tr>
              <a:tr h="83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" altLang="ja-JP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</a:t>
                      </a:r>
                      <a:r>
                        <a:rPr kumimoji="1" lang="ja-JP" altLang="en-US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ペースト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CPP-ACP</a:t>
                      </a: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（リカルデント）配合で高濃度のカルシウムとリンを口腔内に供給し、以下の作用を促進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  ・酸性状態に傾いた口腔内を中性に戻す中和作用               </a:t>
                      </a:r>
                    </a:p>
                    <a:p>
                      <a:pPr marL="0" indent="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  ・酸性になりにくい状態を維持する緩衝</a:t>
                      </a: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かんしょう</a:t>
                      </a: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作用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</a:t>
                      </a:r>
                      <a:r>
                        <a:rPr kumimoji="1" lang="en-US" altLang="ja-JP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牛乳アレルギーの方は使用しないでください</a:t>
                      </a: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686501"/>
                  </a:ext>
                </a:extLst>
              </a:tr>
              <a:tr h="651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レノビーゴ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むし歯の発生および進行の予防。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100ppm</a:t>
                      </a: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の低濃度のフッ化物スプレーで、乳歯が生えたばかりのお子さまにも使用可能。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歯周炎・歯肉炎の予防。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867168"/>
                  </a:ext>
                </a:extLst>
              </a:tr>
              <a:tr h="65163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kumimoji="1" lang="ja-JP" altLang="en-US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ホームジェル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フッ化第一スズ配合（</a:t>
                      </a:r>
                      <a:r>
                        <a:rPr kumimoji="1" lang="en-US" altLang="ja-JP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970</a:t>
                      </a:r>
                      <a:r>
                        <a:rPr kumimoji="1" lang="en" altLang="ja-JP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ppm F</a:t>
                      </a:r>
                      <a:r>
                        <a:rPr kumimoji="1" lang="ja-JP" altLang="en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）</a:t>
                      </a: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で歯質の耐酸性を高め、再石灰化を促進。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歯周炎・歯肉炎の予防。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口臭予防。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9817"/>
                  </a:ext>
                </a:extLst>
              </a:tr>
              <a:tr h="651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i="0" spc="80" baseline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ピカキッズ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ナノ粒子薬用ハイドロキシアパタイト配合で、歯の表面の傷を修復。　</a:t>
                      </a:r>
                      <a:endParaRPr kumimoji="1" lang="en-US" altLang="ja-JP" sz="800" b="0" i="0" spc="60" baseline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プラ</a:t>
                      </a:r>
                      <a:r>
                        <a:rPr kumimoji="1" lang="en-US" altLang="ja-JP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  <a:r>
                        <a:rPr kumimoji="1" lang="ja-JP" altLang="en-US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クのもととなるミュ</a:t>
                      </a:r>
                      <a:r>
                        <a:rPr kumimoji="1" lang="en-US" altLang="ja-JP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  <a:r>
                        <a:rPr kumimoji="1" lang="ja-JP" altLang="en-US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タンス菌を吸着する。</a:t>
                      </a:r>
                      <a:endParaRPr kumimoji="1" lang="en-US" altLang="ja-JP" sz="800" b="0" i="0" spc="60" baseline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エナメル質から溶けだしたミネラルを補給し再石灰化。</a:t>
                      </a:r>
                      <a:endParaRPr kumimoji="1" lang="en-US" altLang="ja-JP" sz="800" b="0" i="0" spc="60" baseline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136413"/>
                  </a:ext>
                </a:extLst>
              </a:tr>
              <a:tr h="562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" altLang="ja-JP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Bio Gaia </a:t>
                      </a:r>
                      <a:r>
                        <a:rPr kumimoji="1" lang="ja-JP" altLang="en-US" sz="1000" b="0" i="0" kern="1200" spc="80" baseline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プロデンティス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ロイテリ菌が歯周病菌</a:t>
                      </a:r>
                      <a:r>
                        <a:rPr kumimoji="1" lang="en-US" altLang="ja-JP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,</a:t>
                      </a:r>
                      <a:r>
                        <a:rPr kumimoji="1" lang="ja-JP" altLang="en-US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むし歯菌などの悪玉菌の育成を抑制</a:t>
                      </a: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有害な悪玉菌を感知した時のみロイテリン（天然の抗菌物質）を産生し、善玉菌と悪玉菌のバランスを調整</a:t>
                      </a: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251880"/>
                  </a:ext>
                </a:extLst>
              </a:tr>
              <a:tr h="573206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11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エピオス </a:t>
                      </a:r>
                      <a:r>
                        <a:rPr kumimoji="1" lang="en-US" altLang="ja-JP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POIC</a:t>
                      </a:r>
                      <a:r>
                        <a:rPr kumimoji="1" lang="ja-JP" altLang="en-US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ウォーター</a:t>
                      </a:r>
                      <a:endParaRPr kumimoji="1" lang="en-US" altLang="ja-JP" sz="1000" b="0" i="0" kern="1200" spc="80" baseline="0" dirty="0">
                        <a:solidFill>
                          <a:schemeClr val="accent2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薬品を使用しない安心・安全な殺菌水（次亜塩素酸水）</a:t>
                      </a: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むし歯菌や歯周病菌を強力に殺菌</a:t>
                      </a: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むし歯予防、歯周病予防、口臭予防に効果的</a:t>
                      </a: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746554"/>
                  </a:ext>
                </a:extLst>
              </a:tr>
              <a:tr h="651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ウェットキーピング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天然アミノ酸系保湿成分「ベタイン」がお口にうるおいを補給。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口臭予防。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べたつかず、汚れを取りやすい。</a:t>
                      </a:r>
                      <a:endParaRPr kumimoji="1" lang="ja-JP" altLang="en-US" sz="68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487877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723CF6-7FB5-8366-BF79-FF3C8409F6CD}"/>
              </a:ext>
            </a:extLst>
          </p:cNvPr>
          <p:cNvSpPr txBox="1"/>
          <p:nvPr/>
        </p:nvSpPr>
        <p:spPr>
          <a:xfrm>
            <a:off x="101123" y="9591335"/>
            <a:ext cx="65778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spc="20" dirty="0">
                <a:solidFill>
                  <a:srgbClr val="0E2824"/>
                </a:solidFill>
                <a:latin typeface="+mn-ea"/>
              </a:rPr>
              <a:t>※</a:t>
            </a:r>
            <a:r>
              <a:rPr kumimoji="1" lang="ja-JP" altLang="en-US" sz="700" spc="20">
                <a:solidFill>
                  <a:srgbClr val="0E2824"/>
                </a:solidFill>
                <a:latin typeface="+mn-ea"/>
              </a:rPr>
              <a:t>上記製品はあくまで一例になります。日ごろお使いの予防製品を追加して、医院様オリジナルで作成いただくことをお薦めします。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E9B9043-592E-95D5-6ABD-C079AE5DA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410" y="6835855"/>
            <a:ext cx="139700" cy="18221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B32453C-FE3B-973F-4371-01C0A5DA4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86" y="9229797"/>
            <a:ext cx="139700" cy="18221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79D0A15-321C-8D8C-487B-C2456D63E0BD}"/>
              </a:ext>
            </a:extLst>
          </p:cNvPr>
          <p:cNvSpPr txBox="1"/>
          <p:nvPr/>
        </p:nvSpPr>
        <p:spPr>
          <a:xfrm>
            <a:off x="101123" y="9591335"/>
            <a:ext cx="65778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spc="20" dirty="0">
                <a:solidFill>
                  <a:srgbClr val="0E2824"/>
                </a:solidFill>
                <a:latin typeface="+mn-ea"/>
              </a:rPr>
              <a:t>※</a:t>
            </a:r>
            <a:r>
              <a:rPr kumimoji="1" lang="ja-JP" altLang="en-US" sz="700" spc="20">
                <a:solidFill>
                  <a:srgbClr val="0E2824"/>
                </a:solidFill>
                <a:latin typeface="+mn-ea"/>
              </a:rPr>
              <a:t>上記製品はあくまで一例になります。日ごろお使いの予防製品を追加して、医院様オリジナルで作成いただくことをお薦めします。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A1628FD-8955-4E06-32CD-5C4C98E9EA98}"/>
              </a:ext>
            </a:extLst>
          </p:cNvPr>
          <p:cNvSpPr txBox="1"/>
          <p:nvPr/>
        </p:nvSpPr>
        <p:spPr>
          <a:xfrm>
            <a:off x="566973" y="2120282"/>
            <a:ext cx="172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spc="18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セルフケアグッズ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2AEF3D-C6D2-04F7-480C-3D4BF4D46311}"/>
              </a:ext>
            </a:extLst>
          </p:cNvPr>
          <p:cNvSpPr txBox="1"/>
          <p:nvPr/>
        </p:nvSpPr>
        <p:spPr>
          <a:xfrm>
            <a:off x="3803287" y="2114802"/>
            <a:ext cx="172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spc="3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特徴・</a:t>
            </a:r>
            <a:r>
              <a:rPr kumimoji="1" lang="ja-JP" altLang="en-US" sz="900" b="1" spc="18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成分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EA55478-E7B1-EC5B-9434-4C875AAC5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7" y="2640474"/>
            <a:ext cx="135000" cy="180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33CE591-AAF5-3E4D-82DF-E931E0396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7" y="3318628"/>
            <a:ext cx="135000" cy="1800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D616BD5-D639-CC0E-3895-40CBB2FBA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7" y="4062874"/>
            <a:ext cx="135000" cy="180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2B1DE37A-838D-0364-8D3B-4EC0FA085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97" y="4591194"/>
            <a:ext cx="137700" cy="1836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3A7BBF4-BA48-B6B3-6092-89BA0C98C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7" y="5328626"/>
            <a:ext cx="135000" cy="180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BB6E9FE-98F5-9400-BE10-3CF4A035C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7" y="6192378"/>
            <a:ext cx="135000" cy="1800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E0C3C27-72CE-F9CF-7191-AFCC563EB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7" y="6832610"/>
            <a:ext cx="135000" cy="1800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54C5B77B-E2DB-D549-A702-17CA2DE22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7" y="7479364"/>
            <a:ext cx="135000" cy="1800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69F53D37-9A34-B9B7-B125-3FCE2643D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773" y="3066573"/>
            <a:ext cx="834019" cy="6841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BA284405-278D-E6BC-2435-5C12BA84B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782" y="6505131"/>
            <a:ext cx="504000" cy="538499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3AFB5D35-489D-6FB4-B30F-07CF8BC04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24245" y="7207986"/>
            <a:ext cx="243074" cy="509823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D4059160-9294-2DC0-7A12-93A3711EB0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4042" y="5144276"/>
            <a:ext cx="843481" cy="5760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70F6FDE-89E4-EB5C-6A0B-4CFAA801F2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8624" y="3810874"/>
            <a:ext cx="294317" cy="4320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553C4B88-43CE-2C6D-DA97-6B662F89B5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2606" y="4346660"/>
            <a:ext cx="386353" cy="59338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C8357935-37AF-F7FC-98C4-C432FBA5B9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1384" y="5865012"/>
            <a:ext cx="428797" cy="561871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4EE518D9-14E9-C42C-EBCF-633C04C03F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621" y="4062874"/>
            <a:ext cx="137700" cy="18360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6E48A895-6A78-0ACB-BC33-701BDB1D51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621" y="2640474"/>
            <a:ext cx="137700" cy="1836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102867A-AE54-2C6F-EFF9-2CBC8AF5C8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621" y="3311034"/>
            <a:ext cx="137700" cy="1836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D7AD62C8-5ACB-9278-4D22-257EA71E77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621" y="4594682"/>
            <a:ext cx="137700" cy="1836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12E4955A-CAEE-8A00-0B4A-7503A2899A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621" y="5326417"/>
            <a:ext cx="137700" cy="18360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75F42D66-7112-7794-2A54-3EF649498E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621" y="6832610"/>
            <a:ext cx="137700" cy="18360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C0C8AC06-D716-3E5A-4D5D-EE22587C9B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621" y="6192378"/>
            <a:ext cx="137700" cy="18360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D956A355-DA6D-17DA-4717-7FD48F8233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621" y="7478702"/>
            <a:ext cx="137700" cy="18360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02669CBA-2C83-252A-A095-663164B053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5578" y="8952063"/>
            <a:ext cx="260408" cy="540000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589B5E1B-F04D-7134-C96C-FACAFD5DB7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3766" y="8372901"/>
            <a:ext cx="244032" cy="481096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A639DED6-919F-C216-C449-3A0CD52CEB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1188" y="7887623"/>
            <a:ext cx="509189" cy="324000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DF9E2E6C-28BF-D5C8-A5DB-C1F83F02EB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14559" y="2408448"/>
            <a:ext cx="662447" cy="514939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DB5F8A6A-3D9B-977F-A556-21D8484E8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7" y="8070011"/>
            <a:ext cx="135000" cy="180000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1F904C00-BA54-4570-F213-711871F9A9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621" y="8070011"/>
            <a:ext cx="137700" cy="183600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1F33C452-CADB-1276-F920-CE2646151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7" y="8631846"/>
            <a:ext cx="135000" cy="18000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AD551441-AEC8-FFFE-1923-18549A0682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621" y="8631846"/>
            <a:ext cx="137700" cy="183600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EF67D8AD-1A12-C591-99B0-5909E26ED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913" y="8071585"/>
            <a:ext cx="139700" cy="182217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5BF0D199-8011-45D1-F9A6-66AE50B64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219" y="8627981"/>
            <a:ext cx="139700" cy="1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8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483</Words>
  <Application>Microsoft Office PowerPoint</Application>
  <PresentationFormat>ユーザー設定</PresentationFormat>
  <Paragraphs>48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Fukuta.Isao(福田 功)</dc:creator>
  <cp:lastModifiedBy>Yamamoto.Asako(山本 朝子)</cp:lastModifiedBy>
  <cp:revision>102</cp:revision>
  <cp:lastPrinted>2018-07-10T08:30:03Z</cp:lastPrinted>
  <dcterms:created xsi:type="dcterms:W3CDTF">2018-07-10T06:07:40Z</dcterms:created>
  <dcterms:modified xsi:type="dcterms:W3CDTF">2023-01-10T04:32:58Z</dcterms:modified>
</cp:coreProperties>
</file>