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Lst>
  <p:sldIdLst>
    <p:sldId id="257" r:id="rId4"/>
  </p:sldIdLst>
  <p:sldSz cx="6858000" cy="9907588"/>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477C76"/>
    <a:srgbClr val="BCDAA9"/>
    <a:srgbClr val="74ABA9"/>
    <a:srgbClr val="5BAC93"/>
    <a:srgbClr val="61CBA4"/>
    <a:srgbClr val="0CA893"/>
    <a:srgbClr val="E4F3C9"/>
    <a:srgbClr val="FBE5D6"/>
    <a:srgbClr val="FFF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65" d="100"/>
          <a:sy n="165"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200194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201631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311141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82018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58376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436"/>
            <a:ext cx="2914650" cy="62862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436"/>
            <a:ext cx="2914650" cy="62862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237565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9022"/>
            <a:ext cx="2901255" cy="532303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9022"/>
            <a:ext cx="2915543" cy="532303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246511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89127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277540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165407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160DD4-9F65-44EF-8A81-18215601D55A}"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400230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a:solidFill>
                  <a:schemeClr val="tx1">
                    <a:tint val="75000"/>
                  </a:schemeClr>
                </a:solidFill>
              </a:defRPr>
            </a:lvl1pPr>
          </a:lstStyle>
          <a:p>
            <a:fld id="{5F160DD4-9F65-44EF-8A81-18215601D55A}" type="datetimeFigureOut">
              <a:rPr kumimoji="1" lang="ja-JP" altLang="en-US" smtClean="0"/>
              <a:t>2023/1/5</a:t>
            </a:fld>
            <a:endParaRPr kumimoji="1" lang="ja-JP" alt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75000"/>
                  </a:schemeClr>
                </a:solidFill>
              </a:defRPr>
            </a:lvl1pPr>
          </a:lstStyle>
          <a:p>
            <a:fld id="{BE090CA2-F7FE-419A-8F04-FDF22F0459D0}" type="slidenum">
              <a:rPr kumimoji="1" lang="ja-JP" altLang="en-US" smtClean="0"/>
              <a:t>‹#›</a:t>
            </a:fld>
            <a:endParaRPr kumimoji="1" lang="ja-JP" altLang="en-US"/>
          </a:p>
        </p:txBody>
      </p:sp>
    </p:spTree>
    <p:extLst>
      <p:ext uri="{BB962C8B-B14F-4D97-AF65-F5344CB8AC3E}">
        <p14:creationId xmlns:p14="http://schemas.microsoft.com/office/powerpoint/2010/main" val="8878717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5971B5C-2536-0F56-36BC-B72BA297FE46}"/>
              </a:ext>
            </a:extLst>
          </p:cNvPr>
          <p:cNvSpPr txBox="1"/>
          <p:nvPr/>
        </p:nvSpPr>
        <p:spPr>
          <a:xfrm>
            <a:off x="101123" y="9591335"/>
            <a:ext cx="6577858" cy="200055"/>
          </a:xfrm>
          <a:prstGeom prst="rect">
            <a:avLst/>
          </a:prstGeom>
          <a:noFill/>
        </p:spPr>
        <p:txBody>
          <a:bodyPr wrap="square" rtlCol="0">
            <a:spAutoFit/>
          </a:bodyPr>
          <a:lstStyle/>
          <a:p>
            <a:r>
              <a:rPr kumimoji="1" lang="en-US" altLang="ja-JP" sz="700" spc="20">
                <a:solidFill>
                  <a:srgbClr val="0E2824"/>
                </a:solidFill>
                <a:latin typeface="+mn-ea"/>
              </a:rPr>
              <a:t>※</a:t>
            </a:r>
            <a:r>
              <a:rPr kumimoji="1" lang="ja-JP" altLang="en-US" sz="700" spc="20">
                <a:solidFill>
                  <a:srgbClr val="0E2824"/>
                </a:solidFill>
                <a:latin typeface="+mn-ea"/>
              </a:rPr>
              <a:t>上記製品はあくまで一例になります。日ごろお使いの予防製品を追加して、医院様オリジナルで作成いただくことをお薦めします。</a:t>
            </a:r>
          </a:p>
        </p:txBody>
      </p:sp>
      <p:graphicFrame>
        <p:nvGraphicFramePr>
          <p:cNvPr id="18" name="表 17">
            <a:extLst>
              <a:ext uri="{FF2B5EF4-FFF2-40B4-BE49-F238E27FC236}">
                <a16:creationId xmlns:a16="http://schemas.microsoft.com/office/drawing/2014/main" id="{CE3CFD34-DF20-1A4C-528C-B15AC702C990}"/>
              </a:ext>
            </a:extLst>
          </p:cNvPr>
          <p:cNvGraphicFramePr>
            <a:graphicFrameLocks noGrp="1"/>
          </p:cNvGraphicFramePr>
          <p:nvPr>
            <p:extLst>
              <p:ext uri="{D42A27DB-BD31-4B8C-83A1-F6EECF244321}">
                <p14:modId xmlns:p14="http://schemas.microsoft.com/office/powerpoint/2010/main" val="1584818274"/>
              </p:ext>
            </p:extLst>
          </p:nvPr>
        </p:nvGraphicFramePr>
        <p:xfrm>
          <a:off x="189326" y="1272432"/>
          <a:ext cx="6478960" cy="8253115"/>
        </p:xfrm>
        <a:graphic>
          <a:graphicData uri="http://schemas.openxmlformats.org/drawingml/2006/table">
            <a:tbl>
              <a:tblPr firstRow="1" bandRow="1">
                <a:effectLst/>
                <a:tableStyleId>{5C22544A-7EE6-4342-B048-85BDC9FD1C3A}</a:tableStyleId>
              </a:tblPr>
              <a:tblGrid>
                <a:gridCol w="648788">
                  <a:extLst>
                    <a:ext uri="{9D8B030D-6E8A-4147-A177-3AD203B41FA5}">
                      <a16:colId xmlns:a16="http://schemas.microsoft.com/office/drawing/2014/main" val="4290776567"/>
                    </a:ext>
                  </a:extLst>
                </a:gridCol>
                <a:gridCol w="2912290">
                  <a:extLst>
                    <a:ext uri="{9D8B030D-6E8A-4147-A177-3AD203B41FA5}">
                      <a16:colId xmlns:a16="http://schemas.microsoft.com/office/drawing/2014/main" val="1678816665"/>
                    </a:ext>
                  </a:extLst>
                </a:gridCol>
                <a:gridCol w="2917882">
                  <a:extLst>
                    <a:ext uri="{9D8B030D-6E8A-4147-A177-3AD203B41FA5}">
                      <a16:colId xmlns:a16="http://schemas.microsoft.com/office/drawing/2014/main" val="661278476"/>
                    </a:ext>
                  </a:extLst>
                </a:gridCol>
              </a:tblGrid>
              <a:tr h="339975">
                <a:tc rowSpan="7">
                  <a:txBody>
                    <a:bodyPr/>
                    <a:lstStyle/>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歯</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の</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健</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康</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no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685800" rtl="0" eaLnBrk="1" fontAlgn="auto" latinLnBrk="0" hangingPunct="1">
                        <a:lnSpc>
                          <a:spcPts val="1100"/>
                        </a:lnSpc>
                        <a:spcBef>
                          <a:spcPts val="300"/>
                        </a:spcBef>
                        <a:spcAft>
                          <a:spcPts val="0"/>
                        </a:spcAft>
                        <a:buClrTx/>
                        <a:buSzTx/>
                        <a:buFont typeface="Wingdings" pitchFamily="2" charset="2"/>
                        <a:buNone/>
                        <a:tabLst/>
                        <a:defRPr/>
                      </a:pPr>
                      <a:r>
                        <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Check-Up standard</a:t>
                      </a:r>
                    </a:p>
                    <a:p>
                      <a:pPr marL="0" marR="0" lvl="0" indent="0" algn="l" defTabSz="685800" rtl="0" eaLnBrk="1" fontAlgn="auto" latinLnBrk="0" hangingPunct="1">
                        <a:lnSpc>
                          <a:spcPts val="1100"/>
                        </a:lnSpc>
                        <a:spcBef>
                          <a:spcPts val="300"/>
                        </a:spcBef>
                        <a:spcAft>
                          <a:spcPts val="0"/>
                        </a:spcAft>
                        <a:buClrTx/>
                        <a:buSzTx/>
                        <a:buFont typeface="Wingdings" pitchFamily="2" charset="2"/>
                        <a:buNone/>
                        <a:tabLst/>
                        <a:defRPr/>
                      </a:pPr>
                      <a:r>
                        <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Check-Up </a:t>
                      </a:r>
                      <a:r>
                        <a:rPr kumimoji="1" lang="en-US" altLang="ja-JP" sz="800" b="1" i="0" kern="1200" spc="30" baseline="0" err="1">
                          <a:solidFill>
                            <a:schemeClr val="accent1">
                              <a:lumMod val="75000"/>
                            </a:schemeClr>
                          </a:solidFill>
                          <a:latin typeface="メイリオ" panose="020B0604030504040204" pitchFamily="50" charset="-128"/>
                          <a:ea typeface="メイリオ" panose="020B0604030504040204" pitchFamily="50" charset="-128"/>
                          <a:cs typeface="+mn-cs"/>
                        </a:rPr>
                        <a:t>rootcare</a:t>
                      </a:r>
                      <a:endPar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高濃度フッ素</a:t>
                      </a: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1450ppm</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が再石灰化を促進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プラークを吸着除去</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878765"/>
                  </a:ext>
                </a:extLst>
              </a:tr>
              <a:tr h="339975">
                <a:tc vMerge="1">
                  <a:txBody>
                    <a:bodyPr/>
                    <a:lstStyle/>
                    <a:p>
                      <a:endParaRPr kumimoji="1" lang="ja-JP" altLang="en-US"/>
                    </a:p>
                  </a:txBody>
                  <a:tcPr/>
                </a:tc>
                <a:tc vMerge="1">
                  <a:txBody>
                    <a:bodyPr/>
                    <a:lstStyle/>
                    <a:p>
                      <a:pPr marL="0" marR="0" lvl="0" indent="0" algn="l" defTabSz="685800" rtl="0" eaLnBrk="1" fontAlgn="auto" latinLnBrk="0" hangingPunct="1">
                        <a:lnSpc>
                          <a:spcPts val="1100"/>
                        </a:lnSpc>
                        <a:spcBef>
                          <a:spcPts val="300"/>
                        </a:spcBef>
                        <a:spcAft>
                          <a:spcPts val="0"/>
                        </a:spcAft>
                        <a:buClrTx/>
                        <a:buSzTx/>
                        <a:buFont typeface="Wingdings" pitchFamily="2" charset="2"/>
                        <a:buNone/>
                        <a:tabLst/>
                        <a:defRPr/>
                      </a:pPr>
                      <a:endParaRPr kumimoji="1" lang="en-US" altLang="ja-JP" sz="800" b="1" i="0" kern="1200" spc="30" baseline="0">
                        <a:solidFill>
                          <a:schemeClr val="accent1">
                            <a:lumMod val="75000"/>
                          </a:schemeClr>
                        </a:solidFill>
                        <a:latin typeface="A-OTF UD Shin Go Pro DB" panose="020B0400000000000000" pitchFamily="34" charset="-128"/>
                        <a:ea typeface="A-OTF UD Shin Go Pro DB" panose="020B0400000000000000" pitchFamily="34" charset="-128"/>
                        <a:cs typeface="+mn-cs"/>
                      </a:endParaRPr>
                    </a:p>
                  </a:txBody>
                  <a:tcPr marL="91455" marR="91455" marT="45727" marB="45727"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根面が露出した口腔内におすすめ</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高齢者にも見やすいクリアブルーのジェル</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652973"/>
                  </a:ext>
                </a:extLst>
              </a:tr>
              <a:tr h="648321">
                <a:tc vMerge="1">
                  <a:txBody>
                    <a:bodyPr/>
                    <a:lstStyle/>
                    <a:p>
                      <a:pPr algn="ctr"/>
                      <a:endParaRPr kumimoji="1" lang="en-US" altLang="ja-JP" sz="1000" b="0" i="0">
                        <a:solidFill>
                          <a:srgbClr val="477C76"/>
                        </a:solidFill>
                        <a:latin typeface="A-OTF UD Shin Go Pro R" panose="020B0400000000000000" pitchFamily="34" charset="-128"/>
                        <a:ea typeface="A-OTF UD Shin Go Pro R" panose="020B0400000000000000" pitchFamily="34" charset="-128"/>
                      </a:endParaRPr>
                    </a:p>
                  </a:txBody>
                  <a:tcPr marL="91455" marR="91455" marT="45727" marB="45727" anchor="ctr">
                    <a:lnL w="9525" cap="flat" cmpd="sng" algn="ctr">
                      <a:noFill/>
                      <a:prstDash val="solid"/>
                      <a:round/>
                      <a:headEnd type="none" w="med" len="med"/>
                      <a:tailEnd type="none" w="med" len="med"/>
                    </a:lnL>
                    <a:lnR w="9525" cap="flat" cmpd="sng" algn="ctr">
                      <a:solidFill>
                        <a:srgbClr val="74ABA9"/>
                      </a:solidFill>
                      <a:prstDash val="solid"/>
                      <a:round/>
                      <a:headEnd type="none" w="med" len="med"/>
                      <a:tailEnd type="none" w="med" len="med"/>
                    </a:lnR>
                    <a:lnB w="9525" cap="flat" cmpd="sng" algn="ctr">
                      <a:solidFill>
                        <a:srgbClr val="74AB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lnSpc>
                          <a:spcPts val="1100"/>
                        </a:lnSpc>
                        <a:spcBef>
                          <a:spcPts val="300"/>
                        </a:spcBef>
                        <a:buFont typeface="Wingdings" pitchFamily="2" charset="2"/>
                        <a:buNone/>
                      </a:pPr>
                      <a:r>
                        <a:rPr kumimoji="1" lang="en-US" altLang="ja-JP"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a:t>
                      </a:r>
                      <a:r>
                        <a:rPr kumimoji="1" lang="ja-JP" altLang="en-US"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歯科専用</a:t>
                      </a:r>
                      <a:r>
                        <a:rPr kumimoji="1" lang="en-US" altLang="ja-JP"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a:t>
                      </a:r>
                      <a:r>
                        <a:rPr kumimoji="1" lang="ja-JP" altLang="en-US"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キシリトール</a:t>
                      </a:r>
                      <a:r>
                        <a:rPr kumimoji="1" lang="en-US" altLang="ja-JP"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100</a:t>
                      </a:r>
                      <a:r>
                        <a:rPr kumimoji="1" lang="ja-JP" altLang="en-US"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％ガム</a:t>
                      </a: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rPr>
                        <a:t>ミュータンス菌による酸産生の抑制</a:t>
                      </a:r>
                      <a:endParaRPr kumimoji="1" lang="en-US" altLang="ja-JP" sz="750" b="0" i="0" kern="1700" spc="20" baseline="0" dirty="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rPr>
                        <a:t>キシリトール</a:t>
                      </a:r>
                      <a:r>
                        <a:rPr kumimoji="1" lang="en-US" altLang="ja-JP" sz="750" b="0" i="0" kern="1700" spc="20" baseline="0" dirty="0">
                          <a:solidFill>
                            <a:schemeClr val="tx1"/>
                          </a:solidFill>
                          <a:latin typeface="メイリオ" panose="020B0604030504040204" pitchFamily="50" charset="-128"/>
                          <a:ea typeface="メイリオ" panose="020B0604030504040204" pitchFamily="50" charset="-128"/>
                        </a:rPr>
                        <a:t>100</a:t>
                      </a: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rPr>
                        <a:t>％配合</a:t>
                      </a:r>
                      <a:endParaRPr kumimoji="1" lang="en-US" altLang="ja-JP" sz="750" b="0" i="0" kern="1700" spc="20" baseline="0" dirty="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rPr>
                        <a:t>歯の再石灰化を促進するリン酸カルシウム・フクロノリ抽出物</a:t>
                      </a:r>
                      <a:r>
                        <a:rPr kumimoji="1" lang="en-US" altLang="ja-JP" sz="750" b="0" i="0" kern="1700" spc="20" baseline="0" dirty="0">
                          <a:solidFill>
                            <a:schemeClr val="tx1"/>
                          </a:solidFill>
                          <a:latin typeface="メイリオ" panose="020B0604030504040204" pitchFamily="50" charset="-128"/>
                          <a:ea typeface="メイリオ" panose="020B0604030504040204" pitchFamily="50" charset="-128"/>
                        </a:rPr>
                        <a:t>(</a:t>
                      </a: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rPr>
                        <a:t>フノラン</a:t>
                      </a:r>
                      <a:r>
                        <a:rPr kumimoji="1" lang="en-US" altLang="ja-JP" sz="750" b="0" i="0" kern="1700" spc="20" baseline="0" dirty="0">
                          <a:solidFill>
                            <a:schemeClr val="tx1"/>
                          </a:solidFill>
                          <a:latin typeface="メイリオ" panose="020B0604030504040204" pitchFamily="50" charset="-128"/>
                          <a:ea typeface="メイリオ" panose="020B0604030504040204" pitchFamily="50" charset="-128"/>
                        </a:rPr>
                        <a:t>)</a:t>
                      </a: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rPr>
                        <a:t>を配合</a:t>
                      </a: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487877"/>
                  </a:ext>
                </a:extLst>
              </a:tr>
              <a:tr h="680282">
                <a:tc vMerge="1">
                  <a:txBody>
                    <a:bodyPr/>
                    <a:lstStyle/>
                    <a:p>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685800" rtl="0" eaLnBrk="1" latinLnBrk="0" hangingPunct="1">
                        <a:lnSpc>
                          <a:spcPts val="1100"/>
                        </a:lnSpc>
                        <a:spcBef>
                          <a:spcPts val="300"/>
                        </a:spcBef>
                        <a:buFont typeface="Wingdings" pitchFamily="2" charset="2"/>
                        <a:buNone/>
                      </a:pPr>
                      <a:r>
                        <a:rPr kumimoji="1" lang="en-US" altLang="ja-JP"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POs-Ca F</a:t>
                      </a:r>
                      <a:endParaRPr kumimoji="1" lang="ja-JP" altLang="en-US" sz="800" b="1" i="0" kern="1200" spc="30" baseline="0" dirty="0">
                        <a:solidFill>
                          <a:srgbClr val="2F5597"/>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馬鈴薯でんぷん由来のカルシウム食品素材のため、唾液中に溶けやすい</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Pos-Ca:</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リン酸化オリゴ糖カルシウム配合で再石灰化を促進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緑茶エキス（フッ素含有）を配合</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3288674"/>
                  </a:ext>
                </a:extLst>
              </a:tr>
              <a:tr h="727615">
                <a:tc vMerge="1">
                  <a:txBody>
                    <a:bodyPr/>
                    <a:lstStyle/>
                    <a:p>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0000"/>
                        </a:lnSpc>
                        <a:buFont typeface="Wingdings" pitchFamily="2" charset="2"/>
                        <a:buNone/>
                      </a:pPr>
                      <a:r>
                        <a:rPr kumimoji="1" lang="en"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MI</a:t>
                      </a: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ペースト</a:t>
                      </a: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en" altLang="ja-JP" sz="750" b="0" i="0" kern="1700" spc="20" baseline="0">
                          <a:solidFill>
                            <a:srgbClr val="0E2824"/>
                          </a:solidFill>
                          <a:latin typeface="メイリオ" panose="020B0604030504040204" pitchFamily="50" charset="-128"/>
                          <a:ea typeface="メイリオ" panose="020B0604030504040204" pitchFamily="50" charset="-128"/>
                          <a:cs typeface="+mn-cs"/>
                        </a:rPr>
                        <a:t>CPP-ACP</a:t>
                      </a:r>
                      <a:r>
                        <a:rPr kumimoji="1" lang="ja-JP" altLang="en" sz="750" b="0" i="0" kern="1700" spc="20" baseline="0">
                          <a:solidFill>
                            <a:srgbClr val="0E2824"/>
                          </a:solidFill>
                          <a:latin typeface="メイリオ" panose="020B0604030504040204" pitchFamily="50" charset="-128"/>
                          <a:ea typeface="メイリオ" panose="020B0604030504040204" pitchFamily="50" charset="-128"/>
                          <a:cs typeface="+mn-cs"/>
                        </a:rPr>
                        <a:t>（</a:t>
                      </a:r>
                      <a:r>
                        <a:rPr kumimoji="1" lang="ja-JP" altLang="en-US" sz="750" b="0" i="0" kern="1700" spc="20" baseline="0">
                          <a:solidFill>
                            <a:srgbClr val="0E2824"/>
                          </a:solidFill>
                          <a:latin typeface="メイリオ" panose="020B0604030504040204" pitchFamily="50" charset="-128"/>
                          <a:ea typeface="メイリオ" panose="020B0604030504040204" pitchFamily="50" charset="-128"/>
                          <a:cs typeface="+mn-cs"/>
                        </a:rPr>
                        <a:t>リカルデント）配合で高濃度の</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カルシウムとリンを口腔内に供給し、以下の作用を促進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p>
                      <a:pPr marL="0" marR="0" lvl="0" indent="0" algn="l" defTabSz="757800" rtl="0" eaLnBrk="1" fontAlgn="auto" latinLnBrk="0" hangingPunct="1">
                        <a:lnSpc>
                          <a:spcPts val="800"/>
                        </a:lnSpc>
                        <a:spcBef>
                          <a:spcPts val="300"/>
                        </a:spcBef>
                        <a:spcAft>
                          <a:spcPts val="0"/>
                        </a:spcAft>
                        <a:buClr>
                          <a:srgbClr val="00B0F0"/>
                        </a:buClr>
                        <a:buSzTx/>
                        <a:buFont typeface="Wingdings" pitchFamily="2" charset="2"/>
                        <a:buNone/>
                        <a:tabLst/>
                        <a:defRPr/>
                      </a:pPr>
                      <a:r>
                        <a:rPr kumimoji="1" lang="en-US" altLang="ja-JP" sz="750" b="0" i="0" kern="1700" spc="20" baseline="0">
                          <a:solidFill>
                            <a:srgbClr val="FF0000"/>
                          </a:solidFill>
                          <a:latin typeface="メイリオ" panose="020B0604030504040204" pitchFamily="50" charset="-128"/>
                          <a:ea typeface="メイリオ" panose="020B0604030504040204" pitchFamily="50" charset="-128"/>
                          <a:cs typeface="+mn-cs"/>
                        </a:rPr>
                        <a:t>     </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a:t>
                      </a:r>
                      <a:r>
                        <a:rPr kumimoji="1" lang="ja-JP" altLang="en-US" sz="750" b="0" i="0" kern="1700" spc="20" baseline="0">
                          <a:solidFill>
                            <a:srgbClr val="0E2824"/>
                          </a:solidFill>
                          <a:latin typeface="メイリオ" panose="020B0604030504040204" pitchFamily="50" charset="-128"/>
                          <a:ea typeface="メイリオ" panose="020B0604030504040204" pitchFamily="50" charset="-128"/>
                          <a:cs typeface="+mn-cs"/>
                        </a:rPr>
                        <a:t>酸性状態に傾いた口腔内を中性に戻す中和作用</a:t>
                      </a:r>
                      <a:r>
                        <a:rPr kumimoji="1" lang="en-US" altLang="ja-JP" sz="750" b="0" i="0" kern="1700" spc="20" baseline="0">
                          <a:solidFill>
                            <a:srgbClr val="0E2824"/>
                          </a:solidFill>
                          <a:latin typeface="メイリオ" panose="020B0604030504040204" pitchFamily="50" charset="-128"/>
                          <a:ea typeface="メイリオ" panose="020B0604030504040204" pitchFamily="50" charset="-128"/>
                          <a:cs typeface="+mn-cs"/>
                        </a:rPr>
                        <a:t>               </a:t>
                      </a:r>
                    </a:p>
                    <a:p>
                      <a:pPr marL="0" marR="0" lvl="0" indent="0" algn="l" defTabSz="757800" rtl="0" eaLnBrk="1" fontAlgn="auto" latinLnBrk="0" hangingPunct="1">
                        <a:lnSpc>
                          <a:spcPts val="800"/>
                        </a:lnSpc>
                        <a:spcBef>
                          <a:spcPts val="300"/>
                        </a:spcBef>
                        <a:spcAft>
                          <a:spcPts val="0"/>
                        </a:spcAft>
                        <a:buClr>
                          <a:srgbClr val="00B0F0"/>
                        </a:buClr>
                        <a:buSzTx/>
                        <a:buFont typeface="Wingdings" pitchFamily="2" charset="2"/>
                        <a:buNone/>
                        <a:tabLst/>
                        <a:defRPr/>
                      </a:pPr>
                      <a:r>
                        <a:rPr kumimoji="1" lang="en-US" altLang="ja-JP" sz="750" b="0" i="0" kern="1700" spc="20" baseline="0">
                          <a:solidFill>
                            <a:srgbClr val="0E2824"/>
                          </a:solidFill>
                          <a:latin typeface="メイリオ" panose="020B0604030504040204" pitchFamily="50" charset="-128"/>
                          <a:ea typeface="メイリオ" panose="020B0604030504040204" pitchFamily="50" charset="-128"/>
                          <a:cs typeface="+mn-cs"/>
                        </a:rPr>
                        <a:t>     </a:t>
                      </a:r>
                      <a:r>
                        <a:rPr kumimoji="1" lang="ja-JP" altLang="en-US" sz="750" b="0" i="0" kern="1700" spc="20" baseline="0">
                          <a:solidFill>
                            <a:srgbClr val="0E2824"/>
                          </a:solidFill>
                          <a:latin typeface="メイリオ" panose="020B0604030504040204" pitchFamily="50" charset="-128"/>
                          <a:ea typeface="メイリオ" panose="020B0604030504040204" pitchFamily="50" charset="-128"/>
                          <a:cs typeface="+mn-cs"/>
                        </a:rPr>
                        <a:t>・酸性になりにくい状態を維持する緩衝</a:t>
                      </a:r>
                      <a:r>
                        <a:rPr kumimoji="1" lang="en-US" altLang="ja-JP" sz="750" b="0" i="0" kern="1700" spc="20" baseline="0">
                          <a:solidFill>
                            <a:srgbClr val="0E2824"/>
                          </a:solidFill>
                          <a:latin typeface="メイリオ" panose="020B0604030504040204" pitchFamily="50" charset="-128"/>
                          <a:ea typeface="メイリオ" panose="020B0604030504040204" pitchFamily="50" charset="-128"/>
                          <a:cs typeface="+mn-cs"/>
                        </a:rPr>
                        <a:t>(</a:t>
                      </a:r>
                      <a:r>
                        <a:rPr kumimoji="1" lang="ja-JP" altLang="en-US" sz="750" b="0" i="0" kern="1700" spc="20" baseline="0">
                          <a:solidFill>
                            <a:srgbClr val="0E2824"/>
                          </a:solidFill>
                          <a:latin typeface="メイリオ" panose="020B0604030504040204" pitchFamily="50" charset="-128"/>
                          <a:ea typeface="メイリオ" panose="020B0604030504040204" pitchFamily="50" charset="-128"/>
                          <a:cs typeface="+mn-cs"/>
                        </a:rPr>
                        <a:t>かんしょう</a:t>
                      </a:r>
                      <a:r>
                        <a:rPr kumimoji="1" lang="en-US" altLang="ja-JP" sz="750" b="0" i="0" kern="1700" spc="20" baseline="0">
                          <a:solidFill>
                            <a:srgbClr val="0E2824"/>
                          </a:solidFill>
                          <a:latin typeface="メイリオ" panose="020B0604030504040204" pitchFamily="50" charset="-128"/>
                          <a:ea typeface="メイリオ" panose="020B0604030504040204" pitchFamily="50" charset="-128"/>
                          <a:cs typeface="+mn-cs"/>
                        </a:rPr>
                        <a:t>)</a:t>
                      </a:r>
                      <a:r>
                        <a:rPr kumimoji="1" lang="ja-JP" altLang="en-US" sz="750" b="0" i="0" kern="1700" spc="20" baseline="0">
                          <a:solidFill>
                            <a:srgbClr val="0E2824"/>
                          </a:solidFill>
                          <a:latin typeface="メイリオ" panose="020B0604030504040204" pitchFamily="50" charset="-128"/>
                          <a:ea typeface="メイリオ" panose="020B0604030504040204" pitchFamily="50" charset="-128"/>
                          <a:cs typeface="+mn-cs"/>
                        </a:rPr>
                        <a:t>作用</a:t>
                      </a:r>
                      <a:endParaRPr kumimoji="1" lang="en-US" altLang="ja-JP" sz="750" b="0" i="0" kern="1700" spc="20" baseline="0">
                        <a:solidFill>
                          <a:srgbClr val="0E2824"/>
                        </a:solidFill>
                        <a:latin typeface="メイリオ" panose="020B0604030504040204" pitchFamily="50" charset="-128"/>
                        <a:ea typeface="メイリオ" panose="020B0604030504040204" pitchFamily="50" charset="-128"/>
                        <a:cs typeface="+mn-cs"/>
                      </a:endParaRPr>
                    </a:p>
                    <a:p>
                      <a:pPr marL="0" indent="0" defTabSz="757800">
                        <a:lnSpc>
                          <a:spcPts val="800"/>
                        </a:lnSpc>
                        <a:spcBef>
                          <a:spcPts val="300"/>
                        </a:spcBef>
                        <a:buClr>
                          <a:srgbClr val="00B0F0"/>
                        </a:buClr>
                        <a:buFont typeface="Wingdings" pitchFamily="2" charset="2"/>
                        <a:buNone/>
                      </a:pPr>
                      <a:r>
                        <a:rPr kumimoji="1" lang="ja-JP" altLang="en-US" sz="750" b="0" i="0" kern="1700" spc="20" baseline="0">
                          <a:solidFill>
                            <a:schemeClr val="accent1">
                              <a:lumMod val="75000"/>
                            </a:schemeClr>
                          </a:solidFill>
                          <a:latin typeface="メイリオ" panose="020B0604030504040204" pitchFamily="50" charset="-128"/>
                          <a:ea typeface="メイリオ" panose="020B0604030504040204" pitchFamily="50" charset="-128"/>
                        </a:rPr>
                        <a:t>　　</a:t>
                      </a:r>
                      <a:r>
                        <a:rPr kumimoji="1" lang="en-US" altLang="ja-JP" sz="750" b="0" i="0" kern="1700" spc="20" baseline="0">
                          <a:solidFill>
                            <a:schemeClr val="accent1">
                              <a:lumMod val="75000"/>
                            </a:schemeClr>
                          </a:solidFill>
                          <a:latin typeface="メイリオ" panose="020B0604030504040204" pitchFamily="50" charset="-128"/>
                          <a:ea typeface="メイリオ" panose="020B0604030504040204" pitchFamily="50" charset="-128"/>
                        </a:rPr>
                        <a:t>※</a:t>
                      </a:r>
                      <a:r>
                        <a:rPr kumimoji="1" lang="ja-JP" altLang="en-US" sz="750" b="0" i="0" kern="1700" spc="20" baseline="0">
                          <a:solidFill>
                            <a:schemeClr val="accent1">
                              <a:lumMod val="75000"/>
                            </a:schemeClr>
                          </a:solidFill>
                          <a:latin typeface="メイリオ" panose="020B0604030504040204" pitchFamily="50" charset="-128"/>
                          <a:ea typeface="メイリオ" panose="020B0604030504040204" pitchFamily="50" charset="-128"/>
                        </a:rPr>
                        <a:t>牛乳アレルギーの方は使用しないでください</a:t>
                      </a: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029781"/>
                  </a:ext>
                </a:extLst>
              </a:tr>
              <a:tr h="298466">
                <a:tc vMerge="1">
                  <a:txBody>
                    <a:bodyPr/>
                    <a:lstStyle/>
                    <a:p>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クリンプロ</a:t>
                      </a:r>
                      <a:endPar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endParaRPr>
                    </a:p>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アパガードリナメル</a:t>
                      </a: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高濃度フッ化物</a:t>
                      </a: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1450ppm</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と</a:t>
                      </a:r>
                      <a:r>
                        <a:rPr kumimoji="1" lang="en-US" altLang="ja-JP" sz="750" b="0" i="0" kern="1700" spc="20" baseline="0" err="1">
                          <a:solidFill>
                            <a:schemeClr val="tx1"/>
                          </a:solidFill>
                          <a:latin typeface="メイリオ" panose="020B0604030504040204" pitchFamily="50" charset="-128"/>
                          <a:ea typeface="メイリオ" panose="020B0604030504040204" pitchFamily="50" charset="-128"/>
                        </a:rPr>
                        <a:t>fTCP</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（カルシウム、リン酸）の配合により再石灰化を有効にサポート</a:t>
                      </a: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080379"/>
                  </a:ext>
                </a:extLst>
              </a:tr>
              <a:tr h="301210">
                <a:tc vMerge="1">
                  <a:txBody>
                    <a:bodyPr/>
                    <a:lstStyle/>
                    <a:p>
                      <a:pPr algn="ctr">
                        <a:lnSpc>
                          <a:spcPts val="1300"/>
                        </a:lnSpc>
                      </a:pPr>
                      <a:endParaRPr kumimoji="1" lang="en-US" altLang="ja-JP" sz="1000" b="0" i="0" spc="120">
                        <a:solidFill>
                          <a:schemeClr val="accent1">
                            <a:lumMod val="75000"/>
                          </a:schemeClr>
                        </a:solidFill>
                        <a:latin typeface="A-OTF UD Shin Go Pro R" panose="020B0400000000000000" pitchFamily="34" charset="-128"/>
                        <a:ea typeface="A-OTF UD Shin Go Pro R" panose="020B0400000000000000" pitchFamily="34" charset="-128"/>
                      </a:endParaRPr>
                    </a:p>
                  </a:txBody>
                  <a:tcPr marL="91455" marR="91455" marT="45727" marB="45727" anchor="ct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lgn="l" defTabSz="685800" rtl="0" eaLnBrk="1" latinLnBrk="0" hangingPunct="1">
                        <a:lnSpc>
                          <a:spcPts val="1100"/>
                        </a:lnSpc>
                        <a:spcBef>
                          <a:spcPts val="300"/>
                        </a:spcBef>
                        <a:buFont typeface="Wingdings" pitchFamily="2" charset="2"/>
                        <a:buNone/>
                      </a:pPr>
                      <a:endParaRPr kumimoji="1" lang="ja-JP" altLang="en-US" sz="800" b="1" i="0" kern="1200" spc="30" baseline="0">
                        <a:solidFill>
                          <a:schemeClr val="accent1">
                            <a:lumMod val="75000"/>
                          </a:schemeClr>
                        </a:solidFill>
                        <a:latin typeface="A-OTF UD Shin Go Pro DB" panose="020B0400000000000000" pitchFamily="34" charset="-128"/>
                        <a:ea typeface="A-OTF UD Shin Go Pro DB" panose="020B0400000000000000" pitchFamily="34"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ナノ粒子薬用ハイドロキシアパタイト配合で傷ついた歯の表面を修復し、歯へミネラルを補給してむし歯を予防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746416"/>
                  </a:ext>
                </a:extLst>
              </a:tr>
              <a:tr h="718463">
                <a:tc rowSpan="4">
                  <a:txBody>
                    <a:bodyPr/>
                    <a:lstStyle/>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歯</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ぐ</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き</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の</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健</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康</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endParaRPr kumimoji="1" lang="ja-JP" altLang="en-US" sz="1000" b="0" i="0">
                        <a:solidFill>
                          <a:schemeClr val="accent1">
                            <a:lumMod val="75000"/>
                          </a:schemeClr>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noFill/>
                      <a:prstDash val="solid"/>
                      <a:round/>
                      <a:headEnd type="none" w="med" len="med"/>
                      <a:tailEnd type="none" w="med" len="med"/>
                    </a:lnL>
                    <a:lnR w="12700" cap="flat" cmpd="sng" algn="ctr">
                      <a:solidFill>
                        <a:srgbClr val="2F5597"/>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コンクール</a:t>
                      </a:r>
                      <a:r>
                        <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F</a:t>
                      </a:r>
                    </a:p>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バトラー </a:t>
                      </a:r>
                      <a:r>
                        <a:rPr kumimoji="1" lang="en"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CHX</a:t>
                      </a: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洗口液</a:t>
                      </a: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グルコン酸クロルヘキシジン配合で、むし歯・歯周病・口臭の原因となる細菌の繁殖を抑制</a:t>
                      </a: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むし歯発生進行の予防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歯肉炎予防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口臭の防止</a:t>
                      </a: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4747890"/>
                  </a:ext>
                </a:extLst>
              </a:tr>
              <a:tr h="756645">
                <a:tc vMerge="1">
                  <a:txBody>
                    <a:bodyPr/>
                    <a:lstStyle/>
                    <a:p>
                      <a:pPr algn="ctr"/>
                      <a:endParaRPr kumimoji="1" lang="ja-JP" altLang="en-US" sz="1000" b="0" i="0">
                        <a:solidFill>
                          <a:srgbClr val="477C76"/>
                        </a:solidFill>
                        <a:latin typeface="A-OTF UD Shin Go Pro R" panose="020B0400000000000000" pitchFamily="34" charset="-128"/>
                        <a:ea typeface="A-OTF UD Shin Go Pro R" panose="020B0400000000000000" pitchFamily="34" charset="-128"/>
                      </a:endParaRPr>
                    </a:p>
                  </a:txBody>
                  <a:tcPr marL="91455" marR="91455" marT="45727" marB="45727" anchor="ctr">
                    <a:lnL w="9525" cap="flat" cmpd="sng" algn="ctr">
                      <a:noFill/>
                      <a:prstDash val="solid"/>
                      <a:round/>
                      <a:headEnd type="none" w="med" len="med"/>
                      <a:tailEnd type="none" w="med" len="med"/>
                    </a:lnL>
                    <a:lnR w="9525" cap="flat" cmpd="sng" algn="ctr">
                      <a:solidFill>
                        <a:srgbClr val="74ABA9"/>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9525" cap="flat" cmpd="sng" algn="ctr">
                      <a:solidFill>
                        <a:srgbClr val="74ABA9"/>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indent="0" algn="l" defTabSz="685800" rtl="0" eaLnBrk="1" latinLnBrk="0" hangingPunct="1">
                        <a:lnSpc>
                          <a:spcPts val="1100"/>
                        </a:lnSpc>
                        <a:spcBef>
                          <a:spcPts val="300"/>
                        </a:spcBef>
                        <a:buFont typeface="Wingdings" pitchFamily="2" charset="2"/>
                        <a:buNone/>
                      </a:pPr>
                      <a:r>
                        <a:rPr kumimoji="1" lang="en"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Systema SP-T </a:t>
                      </a: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ジェル</a:t>
                      </a:r>
                    </a:p>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コンクール リペリオ</a:t>
                      </a: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4</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つの薬用成分を配合し歯周病を予防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342900" marR="0" lvl="1" indent="0" algn="l" defTabSz="757800" rtl="0" eaLnBrk="1" fontAlgn="auto" latinLnBrk="0" hangingPunct="1">
                        <a:lnSpc>
                          <a:spcPts val="800"/>
                        </a:lnSpc>
                        <a:spcBef>
                          <a:spcPts val="300"/>
                        </a:spcBef>
                        <a:spcAft>
                          <a:spcPts val="0"/>
                        </a:spcAft>
                        <a:buClr>
                          <a:srgbClr val="00B0F0"/>
                        </a:buClr>
                        <a:buSzTx/>
                        <a:buFont typeface="Wingdings" pitchFamily="2" charset="2"/>
                        <a:buNone/>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・ビタミン</a:t>
                      </a: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E</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配合で歯肉を防御</a:t>
                      </a:r>
                    </a:p>
                    <a:p>
                      <a:pPr marL="342900" marR="0" lvl="1" indent="0" algn="l" defTabSz="757800" rtl="0" eaLnBrk="1" fontAlgn="auto" latinLnBrk="0" hangingPunct="1">
                        <a:lnSpc>
                          <a:spcPts val="800"/>
                        </a:lnSpc>
                        <a:spcBef>
                          <a:spcPts val="300"/>
                        </a:spcBef>
                        <a:spcAft>
                          <a:spcPts val="0"/>
                        </a:spcAft>
                        <a:buClr>
                          <a:srgbClr val="00B0F0"/>
                        </a:buClr>
                        <a:buSzTx/>
                        <a:buFont typeface="Wingdings" pitchFamily="2" charset="2"/>
                        <a:buNone/>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・トラネキサム酸配合で歯肉の炎症、出血を抑制</a:t>
                      </a:r>
                    </a:p>
                    <a:p>
                      <a:pPr marL="342900" marR="0" lvl="1" indent="0" algn="l" defTabSz="757800" rtl="0" eaLnBrk="1" fontAlgn="auto" latinLnBrk="0" hangingPunct="1">
                        <a:lnSpc>
                          <a:spcPts val="800"/>
                        </a:lnSpc>
                        <a:spcBef>
                          <a:spcPts val="300"/>
                        </a:spcBef>
                        <a:spcAft>
                          <a:spcPts val="0"/>
                        </a:spcAft>
                        <a:buClr>
                          <a:srgbClr val="00B0F0"/>
                        </a:buClr>
                        <a:buSzTx/>
                        <a:buFont typeface="Wingdings" pitchFamily="2" charset="2"/>
                        <a:buNone/>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a:t>
                      </a: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β-</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グリチルレチン酸配合で歯肉の炎症を抑制</a:t>
                      </a:r>
                    </a:p>
                    <a:p>
                      <a:pPr marL="342900" marR="0" lvl="1" indent="0" algn="l" defTabSz="757800" rtl="0" eaLnBrk="1" fontAlgn="auto" latinLnBrk="0" hangingPunct="1">
                        <a:lnSpc>
                          <a:spcPts val="800"/>
                        </a:lnSpc>
                        <a:spcBef>
                          <a:spcPts val="300"/>
                        </a:spcBef>
                        <a:spcAft>
                          <a:spcPts val="0"/>
                        </a:spcAft>
                        <a:buClr>
                          <a:srgbClr val="00B0F0"/>
                        </a:buClr>
                        <a:buSzTx/>
                        <a:buFont typeface="Wingdings" pitchFamily="2" charset="2"/>
                        <a:buNone/>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・イソプロピルメチルフェノールが再石灰化を促進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880223"/>
                  </a:ext>
                </a:extLst>
              </a:tr>
              <a:tr h="336648">
                <a:tc vMerge="1">
                  <a:txBody>
                    <a:bodyPr/>
                    <a:lstStyle/>
                    <a:p>
                      <a:endParaRPr kumimoji="1" lang="ja-JP" altLang="en-US"/>
                    </a:p>
                  </a:txBody>
                  <a:tcPr/>
                </a:tc>
                <a:tc vMerge="1">
                  <a:txBody>
                    <a:bodyPr/>
                    <a:lstStyle/>
                    <a:p>
                      <a:pPr marL="0" indent="0" algn="l" defTabSz="685800" rtl="0" eaLnBrk="1" latinLnBrk="0" hangingPunct="1">
                        <a:lnSpc>
                          <a:spcPts val="1100"/>
                        </a:lnSpc>
                        <a:spcBef>
                          <a:spcPts val="300"/>
                        </a:spcBef>
                        <a:buFont typeface="Wingdings" pitchFamily="2" charset="2"/>
                        <a:buNone/>
                      </a:pPr>
                      <a:endPar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endParaRPr>
                    </a:p>
                  </a:txBody>
                  <a:tcPr marL="91455" marR="91455" marT="45727" marB="45727" anchor="ctr">
                    <a:lnL w="9525" cap="flat" cmpd="sng" algn="ctr">
                      <a:solidFill>
                        <a:srgbClr val="74ABA9"/>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OIM</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加水分解コンキオリン配合で線維芽細胞を活性化</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歯周病や加齢によって傷んだ歯肉の改善を促進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1329161"/>
                  </a:ext>
                </a:extLst>
              </a:tr>
              <a:tr h="748149">
                <a:tc vMerge="1">
                  <a:txBody>
                    <a:bodyPr/>
                    <a:lstStyle/>
                    <a:p>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685800" rtl="0" eaLnBrk="1" latinLnBrk="0" hangingPunct="1">
                        <a:lnSpc>
                          <a:spcPts val="1100"/>
                        </a:lnSpc>
                        <a:spcBef>
                          <a:spcPts val="300"/>
                        </a:spcBef>
                        <a:buFont typeface="Wingdings" pitchFamily="2" charset="2"/>
                        <a:buNone/>
                      </a:pPr>
                      <a:r>
                        <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Systema SP-T </a:t>
                      </a: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メディカルガーグル</a:t>
                      </a:r>
                    </a:p>
                  </a:txBody>
                  <a:tcPr marL="91455" marR="91455" marT="45727" marB="45727" anchor="ctr">
                    <a:lnL w="12700" cap="flat" cmpd="sng" algn="ctr">
                      <a:solidFill>
                        <a:srgbClr val="2F5597"/>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defTabSz="757800">
                        <a:lnSpc>
                          <a:spcPts val="800"/>
                        </a:lnSpc>
                        <a:spcBef>
                          <a:spcPts val="300"/>
                        </a:spcBef>
                        <a:buClr>
                          <a:srgbClr val="00B0F0"/>
                        </a:buClr>
                        <a:buFont typeface="Wingdings" pitchFamily="2" charset="2"/>
                        <a:buChar char="l"/>
                      </a:pP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CPC:</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セチルピリジニウム塩化物水和物</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GK2:</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グリチルリチン酸二カリウム</a:t>
                      </a:r>
                      <a:r>
                        <a:rPr kumimoji="1" lang="en-US" altLang="ja-JP" sz="750" b="0" i="0" kern="1700" spc="20" baseline="0">
                          <a:solidFill>
                            <a:schemeClr val="tx1"/>
                          </a:solidFill>
                          <a:latin typeface="メイリオ" panose="020B0604030504040204" pitchFamily="50" charset="-128"/>
                          <a:ea typeface="メイリオ" panose="020B0604030504040204" pitchFamily="50" charset="-128"/>
                        </a:rPr>
                        <a:t>(</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抗炎症成分）</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口腔内及びのどの殺菌・消毒・洗浄</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口臭の除去</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088295"/>
                  </a:ext>
                </a:extLst>
              </a:tr>
              <a:tr h="522995">
                <a:tc rowSpan="4">
                  <a:txBody>
                    <a:bodyPr/>
                    <a:lstStyle/>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口</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腔</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清</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潔</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r>
                        <a:rPr kumimoji="1" lang="ja-JP" altLang="en-US" sz="1000" b="0" i="0" spc="120">
                          <a:solidFill>
                            <a:schemeClr val="accent1">
                              <a:lumMod val="75000"/>
                            </a:schemeClr>
                          </a:solidFill>
                          <a:latin typeface="メイリオ" panose="020B0604030504040204" pitchFamily="50" charset="-128"/>
                          <a:ea typeface="メイリオ" panose="020B0604030504040204" pitchFamily="50" charset="-128"/>
                        </a:rPr>
                        <a:t>度</a:t>
                      </a:r>
                      <a:endParaRPr kumimoji="1" lang="en-US" altLang="ja-JP" sz="1000" b="0" i="0" spc="120">
                        <a:solidFill>
                          <a:schemeClr val="accent1">
                            <a:lumMod val="75000"/>
                          </a:schemeClr>
                        </a:solidFill>
                        <a:latin typeface="メイリオ" panose="020B0604030504040204" pitchFamily="50" charset="-128"/>
                        <a:ea typeface="メイリオ" panose="020B0604030504040204" pitchFamily="50" charset="-128"/>
                      </a:endParaRPr>
                    </a:p>
                    <a:p>
                      <a:pPr algn="ctr">
                        <a:lnSpc>
                          <a:spcPts val="1300"/>
                        </a:lnSpc>
                      </a:pPr>
                      <a:endParaRPr kumimoji="1" lang="ja-JP" altLang="en-US" sz="1000" b="0" i="0">
                        <a:solidFill>
                          <a:schemeClr val="accent1">
                            <a:lumMod val="75000"/>
                          </a:schemeClr>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コンクールマウスリンス</a:t>
                      </a:r>
                      <a:endPar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defTabSz="757800">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アルコール無配合で低刺激</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kumimoji="1" lang="zh-TW" altLang="en-US" sz="750" b="0" i="0" kern="1700" spc="20" baseline="0">
                          <a:solidFill>
                            <a:schemeClr val="tx1"/>
                          </a:solidFill>
                          <a:latin typeface="メイリオ" panose="020B0604030504040204" pitchFamily="50" charset="-128"/>
                          <a:ea typeface="メイリオ" panose="020B0604030504040204" pitchFamily="50" charset="-128"/>
                        </a:rPr>
                        <a:t>唾液類似成分配合</a:t>
                      </a:r>
                      <a:r>
                        <a:rPr kumimoji="1" lang="ja-JP" altLang="en-US" sz="750" b="0" i="0" kern="1700" spc="20" baseline="0">
                          <a:solidFill>
                            <a:schemeClr val="tx1"/>
                          </a:solidFill>
                          <a:latin typeface="メイリオ" panose="020B0604030504040204" pitchFamily="50" charset="-128"/>
                          <a:ea typeface="メイリオ" panose="020B0604030504040204" pitchFamily="50" charset="-128"/>
                        </a:rPr>
                        <a:t>の保湿剤</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p>
                      <a:pPr marL="228600" indent="-228600" defTabSz="757800">
                        <a:lnSpc>
                          <a:spcPts val="800"/>
                        </a:lnSpc>
                        <a:spcBef>
                          <a:spcPts val="300"/>
                        </a:spcBef>
                        <a:buClr>
                          <a:srgbClr val="00B0F0"/>
                        </a:buClr>
                        <a:buFont typeface="Wingdings" pitchFamily="2" charset="2"/>
                        <a:buChar char="l"/>
                      </a:pPr>
                      <a:r>
                        <a:rPr lang="ja-JP" altLang="en-US" sz="750" b="0" i="0" kern="1700" spc="20" baseline="0">
                          <a:solidFill>
                            <a:schemeClr val="tx1"/>
                          </a:solidFill>
                          <a:latin typeface="メイリオ" panose="020B0604030504040204" pitchFamily="50" charset="-128"/>
                          <a:ea typeface="メイリオ" panose="020B0604030504040204" pitchFamily="50" charset="-128"/>
                        </a:rPr>
                        <a:t>乾燥や擦れを防ぐ</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4847570"/>
                  </a:ext>
                </a:extLst>
              </a:tr>
              <a:tr h="603457">
                <a:tc vMerge="1">
                  <a:txBody>
                    <a:bodyPr/>
                    <a:lstStyle/>
                    <a:p>
                      <a:pPr algn="ctr"/>
                      <a:endParaRPr kumimoji="1" lang="ja-JP" altLang="en-US" sz="1000" b="0" i="0">
                        <a:solidFill>
                          <a:srgbClr val="477C76"/>
                        </a:solidFill>
                        <a:latin typeface="A-OTF UD Shin Go Pro R" panose="020B0400000000000000" pitchFamily="34" charset="-128"/>
                        <a:ea typeface="A-OTF UD Shin Go Pro R" panose="020B0400000000000000" pitchFamily="34" charset="-128"/>
                      </a:endParaRPr>
                    </a:p>
                  </a:txBody>
                  <a:tcPr marL="91455" marR="91455" marT="45727" marB="45727" anchor="ctr">
                    <a:lnL w="9525" cap="flat" cmpd="sng" algn="ctr">
                      <a:noFill/>
                      <a:prstDash val="solid"/>
                      <a:round/>
                      <a:headEnd type="none" w="med" len="med"/>
                      <a:tailEnd type="none" w="med" len="med"/>
                    </a:lnL>
                    <a:lnR w="9525" cap="flat" cmpd="sng" algn="ctr">
                      <a:solidFill>
                        <a:srgbClr val="74AB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エピオス</a:t>
                      </a:r>
                      <a:r>
                        <a:rPr kumimoji="1" lang="en-US" altLang="ja-JP"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POIC</a:t>
                      </a:r>
                      <a:r>
                        <a:rPr kumimoji="1" lang="ja-JP" altLang="en-US"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rPr>
                        <a:t>ウォーター</a:t>
                      </a:r>
                      <a:endParaRPr kumimoji="1" lang="en-US" altLang="ja-JP" sz="800" b="1" i="0" kern="1200" spc="30" baseline="0" dirty="0">
                        <a:solidFill>
                          <a:schemeClr val="accent1">
                            <a:lumMod val="75000"/>
                          </a:schemeClr>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defTabSz="757800" rtl="0" eaLnBrk="1" latinLnBrk="0" hangingPunct="1">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薬品を使用しない安心・安全な殺菌水（次亜塩素酸水）</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p>
                      <a:pPr marL="228600" indent="-228600" algn="l" defTabSz="757800" rtl="0" eaLnBrk="1" latinLnBrk="0" hangingPunct="1">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むし歯菌や歯周病菌を強力に殺菌</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p>
                      <a:pPr marL="228600" indent="-228600" algn="l" defTabSz="757800" rtl="0" eaLnBrk="1" latinLnBrk="0" hangingPunct="1">
                        <a:lnSpc>
                          <a:spcPts val="800"/>
                        </a:lnSpc>
                        <a:spcBef>
                          <a:spcPts val="300"/>
                        </a:spcBef>
                        <a:buClr>
                          <a:srgbClr val="00B0F0"/>
                        </a:buClr>
                        <a:buFont typeface="Wingdings" pitchFamily="2" charset="2"/>
                        <a:buChar char="l"/>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むし歯予防、歯周病予防、口臭予防に効果的</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570211"/>
                  </a:ext>
                </a:extLst>
              </a:tr>
              <a:tr h="748149">
                <a:tc vMerge="1">
                  <a:txBody>
                    <a:bodyPr/>
                    <a:lstStyle/>
                    <a:p>
                      <a:pPr algn="ctr"/>
                      <a:endParaRPr kumimoji="1" lang="ja-JP" altLang="en-US" sz="1000" b="0" i="0">
                        <a:solidFill>
                          <a:srgbClr val="477C76"/>
                        </a:solidFill>
                        <a:latin typeface="A-OTF UD Shin Go Pro R" panose="020B0400000000000000" pitchFamily="34" charset="-128"/>
                        <a:ea typeface="A-OTF UD Shin Go Pro R" panose="020B0400000000000000" pitchFamily="34" charset="-128"/>
                      </a:endParaRPr>
                    </a:p>
                  </a:txBody>
                  <a:tcPr marL="91455" marR="91455" marT="45727" marB="45727" anchor="ctr">
                    <a:lnL w="9525" cap="flat" cmpd="sng" algn="ctr">
                      <a:noFill/>
                      <a:prstDash val="solid"/>
                      <a:round/>
                      <a:headEnd type="none" w="med" len="med"/>
                      <a:tailEnd type="none" w="med" len="med"/>
                    </a:lnL>
                    <a:lnR w="9525" cap="flat" cmpd="sng" algn="ctr">
                      <a:solidFill>
                        <a:srgbClr val="74AB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lnSpc>
                          <a:spcPts val="1100"/>
                        </a:lnSpc>
                        <a:spcBef>
                          <a:spcPts val="300"/>
                        </a:spcBef>
                        <a:buFont typeface="Wingdings" pitchFamily="2" charset="2"/>
                        <a:buNone/>
                      </a:pP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モンダミンハビットプロ</a:t>
                      </a:r>
                      <a:endPar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塩化セチルピリジニウム配合で口腔内の原因菌を殺菌</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アルコール無配合で低刺激</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口臭の防止</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a:solidFill>
                            <a:schemeClr val="tx1"/>
                          </a:solidFill>
                          <a:latin typeface="メイリオ" panose="020B0604030504040204" pitchFamily="50" charset="-128"/>
                          <a:ea typeface="メイリオ" panose="020B0604030504040204" pitchFamily="50" charset="-128"/>
                          <a:cs typeface="+mn-cs"/>
                        </a:rPr>
                        <a:t>歯肉炎予防</a:t>
                      </a:r>
                      <a:endParaRPr kumimoji="1" lang="en-US" altLang="ja-JP" sz="750" b="0" i="0" kern="1700" spc="20" baseline="0">
                        <a:solidFill>
                          <a:schemeClr val="tx1"/>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109641"/>
                  </a:ext>
                </a:extLst>
              </a:tr>
              <a:tr h="482765">
                <a:tc vMerge="1">
                  <a:txBody>
                    <a:bodyPr/>
                    <a:lstStyle/>
                    <a:p>
                      <a:pPr algn="ctr"/>
                      <a:endParaRPr kumimoji="1" lang="ja-JP" altLang="en-US" sz="1000" b="0" i="0">
                        <a:solidFill>
                          <a:srgbClr val="477C76"/>
                        </a:solidFill>
                        <a:latin typeface="A-OTF UD Shin Go Pro R" panose="020B0400000000000000" pitchFamily="34" charset="-128"/>
                        <a:ea typeface="A-OTF UD Shin Go Pro R" panose="020B0400000000000000" pitchFamily="34" charset="-128"/>
                      </a:endParaRPr>
                    </a:p>
                  </a:txBody>
                  <a:tcPr marL="91455" marR="91455" marT="45727" marB="45727" anchor="ctr">
                    <a:lnL w="9525" cap="flat" cmpd="sng" algn="ctr">
                      <a:noFill/>
                      <a:prstDash val="solid"/>
                      <a:round/>
                      <a:headEnd type="none" w="med" len="med"/>
                      <a:tailEnd type="none" w="med" len="med"/>
                    </a:lnL>
                    <a:lnR w="9525" cap="flat" cmpd="sng" algn="ctr">
                      <a:solidFill>
                        <a:srgbClr val="74ABA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lnSpc>
                          <a:spcPts val="1100"/>
                        </a:lnSpc>
                        <a:spcBef>
                          <a:spcPts val="300"/>
                        </a:spcBef>
                        <a:buFont typeface="Wingdings" pitchFamily="2" charset="2"/>
                        <a:buNone/>
                      </a:pPr>
                      <a:r>
                        <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Bio Gaia </a:t>
                      </a:r>
                      <a:r>
                        <a:rPr kumimoji="1" lang="ja-JP" altLang="en-US"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rPr>
                        <a:t>プロデンティス</a:t>
                      </a:r>
                      <a:endParaRPr kumimoji="1" lang="en-US" altLang="ja-JP" sz="800" b="1" i="0" kern="1200" spc="30" baseline="0">
                        <a:solidFill>
                          <a:schemeClr val="accent1">
                            <a:lumMod val="75000"/>
                          </a:schemeClr>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cs typeface="+mn-cs"/>
                        </a:rPr>
                        <a:t>ロイテリ菌が歯周病菌</a:t>
                      </a:r>
                      <a:r>
                        <a:rPr kumimoji="1" lang="en-US" altLang="ja-JP" sz="750" b="0" i="0" kern="1700" spc="20" baseline="0" dirty="0">
                          <a:solidFill>
                            <a:schemeClr val="tx1"/>
                          </a:solidFill>
                          <a:latin typeface="メイリオ" panose="020B0604030504040204" pitchFamily="50" charset="-128"/>
                          <a:ea typeface="メイリオ" panose="020B0604030504040204" pitchFamily="50" charset="-128"/>
                          <a:cs typeface="+mn-cs"/>
                        </a:rPr>
                        <a:t>,</a:t>
                      </a: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cs typeface="+mn-cs"/>
                        </a:rPr>
                        <a:t>むし歯菌などの悪玉菌育成を抑制</a:t>
                      </a:r>
                      <a:endParaRPr kumimoji="1" lang="en-US" altLang="ja-JP" sz="750" b="0" i="0" kern="1700" spc="20" baseline="0" dirty="0">
                        <a:solidFill>
                          <a:schemeClr val="tx1"/>
                        </a:solidFill>
                        <a:latin typeface="メイリオ" panose="020B0604030504040204" pitchFamily="50" charset="-128"/>
                        <a:ea typeface="メイリオ" panose="020B0604030504040204" pitchFamily="50" charset="-128"/>
                        <a:cs typeface="+mn-cs"/>
                      </a:endParaRPr>
                    </a:p>
                    <a:p>
                      <a:pPr marL="228600" marR="0" lvl="0" indent="-228600" algn="l" defTabSz="757800" rtl="0" eaLnBrk="1" fontAlgn="auto" latinLnBrk="0" hangingPunct="1">
                        <a:lnSpc>
                          <a:spcPts val="800"/>
                        </a:lnSpc>
                        <a:spcBef>
                          <a:spcPts val="300"/>
                        </a:spcBef>
                        <a:spcAft>
                          <a:spcPts val="0"/>
                        </a:spcAft>
                        <a:buClr>
                          <a:srgbClr val="00B0F0"/>
                        </a:buClr>
                        <a:buSzTx/>
                        <a:buFont typeface="Wingdings" pitchFamily="2" charset="2"/>
                        <a:buChar char="l"/>
                        <a:tabLst/>
                        <a:defRPr/>
                      </a:pPr>
                      <a:r>
                        <a:rPr kumimoji="1" lang="ja-JP" altLang="en-US" sz="750" b="0" i="0" kern="1700" spc="20" baseline="0" dirty="0">
                          <a:solidFill>
                            <a:schemeClr val="tx1"/>
                          </a:solidFill>
                          <a:latin typeface="メイリオ" panose="020B0604030504040204" pitchFamily="50" charset="-128"/>
                          <a:ea typeface="メイリオ" panose="020B0604030504040204" pitchFamily="50" charset="-128"/>
                          <a:cs typeface="+mn-cs"/>
                        </a:rPr>
                        <a:t>有害な悪玉菌を感知した時のみロイテリン（天然の抗菌物質）を産生し、善玉菌と悪玉菌のバランスを調整</a:t>
                      </a:r>
                      <a:endParaRPr kumimoji="1" lang="en-US" altLang="ja-JP" sz="750" b="0" i="0" kern="1700" spc="20" baseline="0" dirty="0">
                        <a:solidFill>
                          <a:schemeClr val="tx1"/>
                        </a:solidFill>
                        <a:latin typeface="メイリオ" panose="020B0604030504040204" pitchFamily="50" charset="-128"/>
                        <a:ea typeface="メイリオ" panose="020B0604030504040204" pitchFamily="50" charset="-128"/>
                        <a:cs typeface="+mn-cs"/>
                      </a:endParaRPr>
                    </a:p>
                  </a:txBody>
                  <a:tcPr marL="91455" marR="91455" marT="45727" marB="45727"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078745"/>
                  </a:ext>
                </a:extLst>
              </a:tr>
            </a:tbl>
          </a:graphicData>
        </a:graphic>
      </p:graphicFrame>
      <p:pic>
        <p:nvPicPr>
          <p:cNvPr id="19" name="図 18">
            <a:extLst>
              <a:ext uri="{FF2B5EF4-FFF2-40B4-BE49-F238E27FC236}">
                <a16:creationId xmlns:a16="http://schemas.microsoft.com/office/drawing/2014/main" id="{82013A39-20EE-7AB2-768B-4DDE3B11EA30}"/>
              </a:ext>
            </a:extLst>
          </p:cNvPr>
          <p:cNvPicPr>
            <a:picLocks noChangeAspect="1"/>
          </p:cNvPicPr>
          <p:nvPr/>
        </p:nvPicPr>
        <p:blipFill>
          <a:blip r:embed="rId3"/>
          <a:stretch>
            <a:fillRect/>
          </a:stretch>
        </p:blipFill>
        <p:spPr>
          <a:xfrm>
            <a:off x="2978955" y="2620979"/>
            <a:ext cx="403538" cy="612000"/>
          </a:xfrm>
          <a:prstGeom prst="rect">
            <a:avLst/>
          </a:prstGeom>
        </p:spPr>
      </p:pic>
      <p:pic>
        <p:nvPicPr>
          <p:cNvPr id="20" name="図 19">
            <a:extLst>
              <a:ext uri="{FF2B5EF4-FFF2-40B4-BE49-F238E27FC236}">
                <a16:creationId xmlns:a16="http://schemas.microsoft.com/office/drawing/2014/main" id="{74FB57A6-B576-1FDE-F4FB-83FA837066DF}"/>
              </a:ext>
            </a:extLst>
          </p:cNvPr>
          <p:cNvPicPr>
            <a:picLocks noChangeAspect="1"/>
          </p:cNvPicPr>
          <p:nvPr/>
        </p:nvPicPr>
        <p:blipFill>
          <a:blip r:embed="rId4"/>
          <a:stretch>
            <a:fillRect/>
          </a:stretch>
        </p:blipFill>
        <p:spPr>
          <a:xfrm>
            <a:off x="2960651" y="4014921"/>
            <a:ext cx="192867" cy="556069"/>
          </a:xfrm>
          <a:prstGeom prst="rect">
            <a:avLst/>
          </a:prstGeom>
        </p:spPr>
      </p:pic>
      <p:pic>
        <p:nvPicPr>
          <p:cNvPr id="23" name="図 22">
            <a:extLst>
              <a:ext uri="{FF2B5EF4-FFF2-40B4-BE49-F238E27FC236}">
                <a16:creationId xmlns:a16="http://schemas.microsoft.com/office/drawing/2014/main" id="{AB8A650F-C066-D656-A006-9F81F010798B}"/>
              </a:ext>
            </a:extLst>
          </p:cNvPr>
          <p:cNvPicPr>
            <a:picLocks noChangeAspect="1"/>
          </p:cNvPicPr>
          <p:nvPr/>
        </p:nvPicPr>
        <p:blipFill>
          <a:blip r:embed="rId5"/>
          <a:stretch>
            <a:fillRect/>
          </a:stretch>
        </p:blipFill>
        <p:spPr>
          <a:xfrm>
            <a:off x="3194863" y="4022702"/>
            <a:ext cx="160897" cy="541956"/>
          </a:xfrm>
          <a:prstGeom prst="rect">
            <a:avLst/>
          </a:prstGeom>
        </p:spPr>
      </p:pic>
      <p:pic>
        <p:nvPicPr>
          <p:cNvPr id="24" name="図 23">
            <a:extLst>
              <a:ext uri="{FF2B5EF4-FFF2-40B4-BE49-F238E27FC236}">
                <a16:creationId xmlns:a16="http://schemas.microsoft.com/office/drawing/2014/main" id="{70D68406-E615-9568-4B18-A6A608FDB697}"/>
              </a:ext>
            </a:extLst>
          </p:cNvPr>
          <p:cNvPicPr>
            <a:picLocks noChangeAspect="1"/>
          </p:cNvPicPr>
          <p:nvPr/>
        </p:nvPicPr>
        <p:blipFill>
          <a:blip r:embed="rId6"/>
          <a:stretch>
            <a:fillRect/>
          </a:stretch>
        </p:blipFill>
        <p:spPr>
          <a:xfrm>
            <a:off x="2941643" y="1314632"/>
            <a:ext cx="184003" cy="533042"/>
          </a:xfrm>
          <a:prstGeom prst="rect">
            <a:avLst/>
          </a:prstGeom>
        </p:spPr>
      </p:pic>
      <p:pic>
        <p:nvPicPr>
          <p:cNvPr id="25" name="図 24">
            <a:extLst>
              <a:ext uri="{FF2B5EF4-FFF2-40B4-BE49-F238E27FC236}">
                <a16:creationId xmlns:a16="http://schemas.microsoft.com/office/drawing/2014/main" id="{11486C78-5034-69EB-1594-0636887B4DF5}"/>
              </a:ext>
            </a:extLst>
          </p:cNvPr>
          <p:cNvPicPr>
            <a:picLocks noChangeAspect="1"/>
          </p:cNvPicPr>
          <p:nvPr/>
        </p:nvPicPr>
        <p:blipFill>
          <a:blip r:embed="rId7"/>
          <a:stretch>
            <a:fillRect/>
          </a:stretch>
        </p:blipFill>
        <p:spPr>
          <a:xfrm>
            <a:off x="2865442" y="5517791"/>
            <a:ext cx="273880" cy="691909"/>
          </a:xfrm>
          <a:prstGeom prst="rect">
            <a:avLst/>
          </a:prstGeom>
        </p:spPr>
      </p:pic>
      <p:pic>
        <p:nvPicPr>
          <p:cNvPr id="26" name="図 25">
            <a:extLst>
              <a:ext uri="{FF2B5EF4-FFF2-40B4-BE49-F238E27FC236}">
                <a16:creationId xmlns:a16="http://schemas.microsoft.com/office/drawing/2014/main" id="{0CAF6AF2-6BA4-9D48-9CD6-5FEB39B0EE58}"/>
              </a:ext>
            </a:extLst>
          </p:cNvPr>
          <p:cNvPicPr>
            <a:picLocks noChangeAspect="1"/>
          </p:cNvPicPr>
          <p:nvPr/>
        </p:nvPicPr>
        <p:blipFill>
          <a:blip r:embed="rId8"/>
          <a:stretch>
            <a:fillRect/>
          </a:stretch>
        </p:blipFill>
        <p:spPr>
          <a:xfrm>
            <a:off x="3054724" y="6446382"/>
            <a:ext cx="252000" cy="588562"/>
          </a:xfrm>
          <a:prstGeom prst="rect">
            <a:avLst/>
          </a:prstGeom>
        </p:spPr>
      </p:pic>
      <p:pic>
        <p:nvPicPr>
          <p:cNvPr id="27" name="図 26">
            <a:extLst>
              <a:ext uri="{FF2B5EF4-FFF2-40B4-BE49-F238E27FC236}">
                <a16:creationId xmlns:a16="http://schemas.microsoft.com/office/drawing/2014/main" id="{1637F10D-AE38-963E-96B5-37A544F53F95}"/>
              </a:ext>
            </a:extLst>
          </p:cNvPr>
          <p:cNvPicPr>
            <a:picLocks noChangeAspect="1"/>
          </p:cNvPicPr>
          <p:nvPr/>
        </p:nvPicPr>
        <p:blipFill>
          <a:blip r:embed="rId9"/>
          <a:stretch>
            <a:fillRect/>
          </a:stretch>
        </p:blipFill>
        <p:spPr>
          <a:xfrm>
            <a:off x="2842091" y="4668888"/>
            <a:ext cx="352407" cy="521081"/>
          </a:xfrm>
          <a:prstGeom prst="rect">
            <a:avLst/>
          </a:prstGeom>
        </p:spPr>
      </p:pic>
      <p:sp>
        <p:nvSpPr>
          <p:cNvPr id="28" name="テキスト ボックス 27">
            <a:extLst>
              <a:ext uri="{FF2B5EF4-FFF2-40B4-BE49-F238E27FC236}">
                <a16:creationId xmlns:a16="http://schemas.microsoft.com/office/drawing/2014/main" id="{912EA59B-804A-602D-9CC4-DD62EBE96D91}"/>
              </a:ext>
            </a:extLst>
          </p:cNvPr>
          <p:cNvSpPr txBox="1"/>
          <p:nvPr/>
        </p:nvSpPr>
        <p:spPr>
          <a:xfrm>
            <a:off x="267566" y="1017377"/>
            <a:ext cx="526376" cy="230832"/>
          </a:xfrm>
          <a:prstGeom prst="rect">
            <a:avLst/>
          </a:prstGeom>
          <a:noFill/>
        </p:spPr>
        <p:txBody>
          <a:bodyPr wrap="square" rtlCol="0">
            <a:spAutoFit/>
          </a:bodyPr>
          <a:lstStyle/>
          <a:p>
            <a:pPr algn="ctr"/>
            <a:r>
              <a:rPr kumimoji="1" lang="ja-JP" altLang="en-US" sz="900" b="1" spc="300">
                <a:solidFill>
                  <a:schemeClr val="bg1"/>
                </a:solidFill>
                <a:latin typeface="メイリオ" panose="020B0604030504040204" pitchFamily="50" charset="-128"/>
                <a:ea typeface="メイリオ" panose="020B0604030504040204" pitchFamily="50" charset="-128"/>
              </a:rPr>
              <a:t>分類</a:t>
            </a:r>
          </a:p>
        </p:txBody>
      </p:sp>
      <p:sp>
        <p:nvSpPr>
          <p:cNvPr id="29" name="テキスト ボックス 28">
            <a:extLst>
              <a:ext uri="{FF2B5EF4-FFF2-40B4-BE49-F238E27FC236}">
                <a16:creationId xmlns:a16="http://schemas.microsoft.com/office/drawing/2014/main" id="{DF9A63BD-43C7-BE76-851B-2B267172AD8B}"/>
              </a:ext>
            </a:extLst>
          </p:cNvPr>
          <p:cNvSpPr txBox="1"/>
          <p:nvPr/>
        </p:nvSpPr>
        <p:spPr>
          <a:xfrm>
            <a:off x="983746" y="1017377"/>
            <a:ext cx="2377460" cy="230832"/>
          </a:xfrm>
          <a:prstGeom prst="rect">
            <a:avLst/>
          </a:prstGeom>
          <a:noFill/>
        </p:spPr>
        <p:txBody>
          <a:bodyPr wrap="square" rtlCol="0">
            <a:spAutoFit/>
          </a:bodyPr>
          <a:lstStyle/>
          <a:p>
            <a:pPr algn="ctr"/>
            <a:r>
              <a:rPr kumimoji="1" lang="ja-JP" altLang="en-US" sz="900" b="1" spc="300">
                <a:solidFill>
                  <a:schemeClr val="bg1"/>
                </a:solidFill>
                <a:latin typeface="メイリオ" panose="020B0604030504040204" pitchFamily="50" charset="-128"/>
                <a:ea typeface="メイリオ" panose="020B0604030504040204" pitchFamily="50" charset="-128"/>
              </a:rPr>
              <a:t>セルフケアグッズ</a:t>
            </a:r>
          </a:p>
        </p:txBody>
      </p:sp>
      <p:sp>
        <p:nvSpPr>
          <p:cNvPr id="30" name="テキスト ボックス 29">
            <a:extLst>
              <a:ext uri="{FF2B5EF4-FFF2-40B4-BE49-F238E27FC236}">
                <a16:creationId xmlns:a16="http://schemas.microsoft.com/office/drawing/2014/main" id="{91C054A2-7B66-2F6A-17FD-6E79F00FC609}"/>
              </a:ext>
            </a:extLst>
          </p:cNvPr>
          <p:cNvSpPr txBox="1"/>
          <p:nvPr/>
        </p:nvSpPr>
        <p:spPr>
          <a:xfrm>
            <a:off x="4637787" y="1017377"/>
            <a:ext cx="1067335" cy="230832"/>
          </a:xfrm>
          <a:prstGeom prst="rect">
            <a:avLst/>
          </a:prstGeom>
          <a:noFill/>
        </p:spPr>
        <p:txBody>
          <a:bodyPr wrap="square" rtlCol="0">
            <a:spAutoFit/>
          </a:bodyPr>
          <a:lstStyle/>
          <a:p>
            <a:pPr algn="ctr"/>
            <a:r>
              <a:rPr kumimoji="1" lang="ja-JP" altLang="en-US" sz="900" b="1" spc="300">
                <a:solidFill>
                  <a:schemeClr val="bg1"/>
                </a:solidFill>
                <a:latin typeface="メイリオ" panose="020B0604030504040204" pitchFamily="50" charset="-128"/>
                <a:ea typeface="メイリオ" panose="020B0604030504040204" pitchFamily="50" charset="-128"/>
              </a:rPr>
              <a:t>特徴・成分</a:t>
            </a:r>
          </a:p>
        </p:txBody>
      </p:sp>
      <p:pic>
        <p:nvPicPr>
          <p:cNvPr id="31" name="図 30">
            <a:extLst>
              <a:ext uri="{FF2B5EF4-FFF2-40B4-BE49-F238E27FC236}">
                <a16:creationId xmlns:a16="http://schemas.microsoft.com/office/drawing/2014/main" id="{62D74043-7C58-8D72-7371-484F2A48E3A0}"/>
              </a:ext>
            </a:extLst>
          </p:cNvPr>
          <p:cNvPicPr>
            <a:picLocks noChangeAspect="1"/>
          </p:cNvPicPr>
          <p:nvPr/>
        </p:nvPicPr>
        <p:blipFill>
          <a:blip r:embed="rId10"/>
          <a:stretch>
            <a:fillRect/>
          </a:stretch>
        </p:blipFill>
        <p:spPr>
          <a:xfrm>
            <a:off x="3247451" y="1332816"/>
            <a:ext cx="187032" cy="525473"/>
          </a:xfrm>
          <a:prstGeom prst="rect">
            <a:avLst/>
          </a:prstGeom>
        </p:spPr>
      </p:pic>
      <p:pic>
        <p:nvPicPr>
          <p:cNvPr id="32" name="図 31">
            <a:extLst>
              <a:ext uri="{FF2B5EF4-FFF2-40B4-BE49-F238E27FC236}">
                <a16:creationId xmlns:a16="http://schemas.microsoft.com/office/drawing/2014/main" id="{F9C0B867-FCBB-4D5D-87A5-9D90C69B9787}"/>
              </a:ext>
            </a:extLst>
          </p:cNvPr>
          <p:cNvPicPr>
            <a:picLocks noChangeAspect="1"/>
          </p:cNvPicPr>
          <p:nvPr/>
        </p:nvPicPr>
        <p:blipFill>
          <a:blip r:embed="rId11"/>
          <a:stretch>
            <a:fillRect/>
          </a:stretch>
        </p:blipFill>
        <p:spPr>
          <a:xfrm>
            <a:off x="2707688" y="3336767"/>
            <a:ext cx="896200" cy="612000"/>
          </a:xfrm>
          <a:prstGeom prst="rect">
            <a:avLst/>
          </a:prstGeom>
        </p:spPr>
      </p:pic>
      <p:pic>
        <p:nvPicPr>
          <p:cNvPr id="33" name="図 32">
            <a:extLst>
              <a:ext uri="{FF2B5EF4-FFF2-40B4-BE49-F238E27FC236}">
                <a16:creationId xmlns:a16="http://schemas.microsoft.com/office/drawing/2014/main" id="{A95410D6-BAB9-0AB4-7EC6-F0E4844BAB40}"/>
              </a:ext>
            </a:extLst>
          </p:cNvPr>
          <p:cNvPicPr>
            <a:picLocks noChangeAspect="1"/>
          </p:cNvPicPr>
          <p:nvPr/>
        </p:nvPicPr>
        <p:blipFill rotWithShape="1">
          <a:blip r:embed="rId12"/>
          <a:srcRect l="-7704" t="3495" r="-9191" b="-1"/>
          <a:stretch/>
        </p:blipFill>
        <p:spPr>
          <a:xfrm>
            <a:off x="3097600" y="7197169"/>
            <a:ext cx="166249" cy="396000"/>
          </a:xfrm>
          <a:prstGeom prst="rect">
            <a:avLst/>
          </a:prstGeom>
        </p:spPr>
      </p:pic>
      <p:pic>
        <p:nvPicPr>
          <p:cNvPr id="35" name="図 34">
            <a:extLst>
              <a:ext uri="{FF2B5EF4-FFF2-40B4-BE49-F238E27FC236}">
                <a16:creationId xmlns:a16="http://schemas.microsoft.com/office/drawing/2014/main" id="{ED867F4E-336B-B384-212D-4C4B49247820}"/>
              </a:ext>
            </a:extLst>
          </p:cNvPr>
          <p:cNvPicPr>
            <a:picLocks noChangeAspect="1"/>
          </p:cNvPicPr>
          <p:nvPr/>
        </p:nvPicPr>
        <p:blipFill>
          <a:blip r:embed="rId13"/>
          <a:stretch>
            <a:fillRect/>
          </a:stretch>
        </p:blipFill>
        <p:spPr>
          <a:xfrm>
            <a:off x="3221566" y="4656777"/>
            <a:ext cx="243195" cy="552996"/>
          </a:xfrm>
          <a:prstGeom prst="rect">
            <a:avLst/>
          </a:prstGeom>
        </p:spPr>
      </p:pic>
      <p:pic>
        <p:nvPicPr>
          <p:cNvPr id="36" name="図 35">
            <a:extLst>
              <a:ext uri="{FF2B5EF4-FFF2-40B4-BE49-F238E27FC236}">
                <a16:creationId xmlns:a16="http://schemas.microsoft.com/office/drawing/2014/main" id="{82AD06FE-230A-146A-AFD8-CA5D022EC39F}"/>
              </a:ext>
            </a:extLst>
          </p:cNvPr>
          <p:cNvPicPr>
            <a:picLocks noChangeAspect="1"/>
          </p:cNvPicPr>
          <p:nvPr/>
        </p:nvPicPr>
        <p:blipFill>
          <a:blip r:embed="rId14"/>
          <a:stretch>
            <a:fillRect/>
          </a:stretch>
        </p:blipFill>
        <p:spPr>
          <a:xfrm>
            <a:off x="3222091" y="5571884"/>
            <a:ext cx="225779" cy="612000"/>
          </a:xfrm>
          <a:prstGeom prst="rect">
            <a:avLst/>
          </a:prstGeom>
        </p:spPr>
      </p:pic>
      <p:pic>
        <p:nvPicPr>
          <p:cNvPr id="39" name="図 38">
            <a:extLst>
              <a:ext uri="{FF2B5EF4-FFF2-40B4-BE49-F238E27FC236}">
                <a16:creationId xmlns:a16="http://schemas.microsoft.com/office/drawing/2014/main" id="{467ABD75-3478-8F13-0006-F85CA4EB9235}"/>
              </a:ext>
            </a:extLst>
          </p:cNvPr>
          <p:cNvPicPr>
            <a:picLocks noChangeAspect="1"/>
          </p:cNvPicPr>
          <p:nvPr/>
        </p:nvPicPr>
        <p:blipFill>
          <a:blip r:embed="rId15"/>
          <a:stretch>
            <a:fillRect/>
          </a:stretch>
        </p:blipFill>
        <p:spPr>
          <a:xfrm>
            <a:off x="2942756" y="9144638"/>
            <a:ext cx="509189" cy="324000"/>
          </a:xfrm>
          <a:prstGeom prst="rect">
            <a:avLst/>
          </a:prstGeom>
        </p:spPr>
      </p:pic>
      <p:pic>
        <p:nvPicPr>
          <p:cNvPr id="41" name="図 40">
            <a:extLst>
              <a:ext uri="{FF2B5EF4-FFF2-40B4-BE49-F238E27FC236}">
                <a16:creationId xmlns:a16="http://schemas.microsoft.com/office/drawing/2014/main" id="{241B05C5-F4FF-9963-4C18-9893EB93A37E}"/>
              </a:ext>
            </a:extLst>
          </p:cNvPr>
          <p:cNvPicPr>
            <a:picLocks noChangeAspect="1"/>
          </p:cNvPicPr>
          <p:nvPr/>
        </p:nvPicPr>
        <p:blipFill>
          <a:blip r:embed="rId16"/>
          <a:stretch>
            <a:fillRect/>
          </a:stretch>
        </p:blipFill>
        <p:spPr>
          <a:xfrm>
            <a:off x="3060410" y="8332657"/>
            <a:ext cx="273880" cy="612000"/>
          </a:xfrm>
          <a:prstGeom prst="rect">
            <a:avLst/>
          </a:prstGeom>
        </p:spPr>
      </p:pic>
      <p:pic>
        <p:nvPicPr>
          <p:cNvPr id="42" name="図 41">
            <a:extLst>
              <a:ext uri="{FF2B5EF4-FFF2-40B4-BE49-F238E27FC236}">
                <a16:creationId xmlns:a16="http://schemas.microsoft.com/office/drawing/2014/main" id="{90E10EEA-0F3B-479F-D6EA-A62D0052E9F0}"/>
              </a:ext>
            </a:extLst>
          </p:cNvPr>
          <p:cNvPicPr>
            <a:picLocks noChangeAspect="1"/>
          </p:cNvPicPr>
          <p:nvPr/>
        </p:nvPicPr>
        <p:blipFill>
          <a:blip r:embed="rId17"/>
          <a:stretch>
            <a:fillRect/>
          </a:stretch>
        </p:blipFill>
        <p:spPr>
          <a:xfrm>
            <a:off x="3095282" y="7734941"/>
            <a:ext cx="237389" cy="468000"/>
          </a:xfrm>
          <a:prstGeom prst="rect">
            <a:avLst/>
          </a:prstGeom>
        </p:spPr>
      </p:pic>
      <p:pic>
        <p:nvPicPr>
          <p:cNvPr id="43" name="図 42">
            <a:extLst>
              <a:ext uri="{FF2B5EF4-FFF2-40B4-BE49-F238E27FC236}">
                <a16:creationId xmlns:a16="http://schemas.microsoft.com/office/drawing/2014/main" id="{DEADC5D5-448C-1779-057C-F9AFD8DB69CE}"/>
              </a:ext>
            </a:extLst>
          </p:cNvPr>
          <p:cNvPicPr>
            <a:picLocks noChangeAspect="1"/>
          </p:cNvPicPr>
          <p:nvPr/>
        </p:nvPicPr>
        <p:blipFill>
          <a:blip r:embed="rId18"/>
          <a:stretch>
            <a:fillRect/>
          </a:stretch>
        </p:blipFill>
        <p:spPr>
          <a:xfrm>
            <a:off x="2993924" y="1986943"/>
            <a:ext cx="373601" cy="531344"/>
          </a:xfrm>
          <a:prstGeom prst="rect">
            <a:avLst/>
          </a:prstGeom>
        </p:spPr>
      </p:pic>
    </p:spTree>
    <p:extLst>
      <p:ext uri="{BB962C8B-B14F-4D97-AF65-F5344CB8AC3E}">
        <p14:creationId xmlns:p14="http://schemas.microsoft.com/office/powerpoint/2010/main" val="18144377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4A4C04A036E804B9F5C40FBE254BE49" ma:contentTypeVersion="13" ma:contentTypeDescription="新しいドキュメントを作成します。" ma:contentTypeScope="" ma:versionID="297f8b10e9f16de67aa9fe503c48459e">
  <xsd:schema xmlns:xsd="http://www.w3.org/2001/XMLSchema" xmlns:xs="http://www.w3.org/2001/XMLSchema" xmlns:p="http://schemas.microsoft.com/office/2006/metadata/properties" xmlns:ns2="2ef3ebca-2aff-4f92-b090-84286aff98c9" xmlns:ns3="7e32ee1e-c099-45b5-a982-52de9f4163d5" targetNamespace="http://schemas.microsoft.com/office/2006/metadata/properties" ma:root="true" ma:fieldsID="0554cbe034fe138b6873e41337766b39" ns2:_="" ns3:_="">
    <xsd:import namespace="2ef3ebca-2aff-4f92-b090-84286aff98c9"/>
    <xsd:import namespace="7e32ee1e-c099-45b5-a982-52de9f4163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3ebca-2aff-4f92-b090-84286aff98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6464dbaa-6e8e-49c2-a58c-21beefeb6e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32ee1e-c099-45b5-a982-52de9f4163d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23ac1d0e-51f2-4141-80a2-26363d360ac6}" ma:internalName="TaxCatchAll" ma:showField="CatchAllData" ma:web="7e32ee1e-c099-45b5-a982-52de9f4163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31C72-62D7-4836-B664-252BCCD19340}">
  <ds:schemaRefs>
    <ds:schemaRef ds:uri="http://schemas.microsoft.com/sharepoint/v3/contenttype/forms"/>
  </ds:schemaRefs>
</ds:datastoreItem>
</file>

<file path=customXml/itemProps2.xml><?xml version="1.0" encoding="utf-8"?>
<ds:datastoreItem xmlns:ds="http://schemas.openxmlformats.org/officeDocument/2006/customXml" ds:itemID="{F961B348-ACA3-415D-8267-80A3D62BDFD8}">
  <ds:schemaRefs>
    <ds:schemaRef ds:uri="2ef3ebca-2aff-4f92-b090-84286aff98c9"/>
    <ds:schemaRef ds:uri="7e32ee1e-c099-45b5-a982-52de9f416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531</Words>
  <Application>Microsoft Office PowerPoint</Application>
  <PresentationFormat>ユーザー設定</PresentationFormat>
  <Paragraphs>78</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游ゴシック</vt:lpstr>
      <vt:lpstr>Arial</vt:lpstr>
      <vt:lpstr>Calibri</vt:lpstr>
      <vt:lpstr>Calibri Light</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Fukuta.Isao(福田 功)</dc:creator>
  <cp:lastModifiedBy>Yamamoto.Asako(山本 朝子)</cp:lastModifiedBy>
  <cp:revision>3</cp:revision>
  <cp:lastPrinted>2023-01-05T05:33:19Z</cp:lastPrinted>
  <dcterms:created xsi:type="dcterms:W3CDTF">2018-07-10T06:07:40Z</dcterms:created>
  <dcterms:modified xsi:type="dcterms:W3CDTF">2023-01-06T03:18:49Z</dcterms:modified>
</cp:coreProperties>
</file>