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</p:sldIdLst>
  <p:sldSz cx="6858000" cy="9907588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BDF"/>
    <a:srgbClr val="BCDAA9"/>
    <a:srgbClr val="477C76"/>
    <a:srgbClr val="74ABA9"/>
    <a:srgbClr val="5BAC93"/>
    <a:srgbClr val="61CBA4"/>
    <a:srgbClr val="0CA893"/>
    <a:srgbClr val="E4F3C9"/>
    <a:srgbClr val="FBE5D6"/>
    <a:srgbClr val="FFFE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6" autoAdjust="0"/>
    <p:restoredTop sz="94653"/>
  </p:normalViewPr>
  <p:slideViewPr>
    <p:cSldViewPr snapToGrid="0">
      <p:cViewPr>
        <p:scale>
          <a:sx n="107" d="100"/>
          <a:sy n="107" d="100"/>
        </p:scale>
        <p:origin x="1598" y="-30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451"/>
            <a:ext cx="5829300" cy="344930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3778"/>
            <a:ext cx="5143500" cy="239204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0DD4-9F65-44EF-8A81-18215601D55A}" type="datetimeFigureOut">
              <a:rPr kumimoji="1" lang="ja-JP" altLang="en-US" smtClean="0"/>
              <a:t>2023/1/6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0CA2-F7FE-419A-8F04-FDF22F0459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1949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0DD4-9F65-44EF-8A81-18215601D55A}" type="datetimeFigureOut">
              <a:rPr kumimoji="1" lang="ja-JP" altLang="en-US" smtClean="0"/>
              <a:t>2023/1/6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0CA2-F7FE-419A-8F04-FDF22F0459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6319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87"/>
            <a:ext cx="1478756" cy="839622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87"/>
            <a:ext cx="4350544" cy="839622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0DD4-9F65-44EF-8A81-18215601D55A}" type="datetimeFigureOut">
              <a:rPr kumimoji="1" lang="ja-JP" altLang="en-US" smtClean="0"/>
              <a:t>2023/1/6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0CA2-F7FE-419A-8F04-FDF22F0459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1418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0DD4-9F65-44EF-8A81-18215601D55A}" type="datetimeFigureOut">
              <a:rPr kumimoji="1" lang="ja-JP" altLang="en-US" smtClean="0"/>
              <a:t>2023/1/6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0CA2-F7FE-419A-8F04-FDF22F0459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0180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70019"/>
            <a:ext cx="5915025" cy="4121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30289"/>
            <a:ext cx="5915025" cy="216728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0DD4-9F65-44EF-8A81-18215601D55A}" type="datetimeFigureOut">
              <a:rPr kumimoji="1" lang="ja-JP" altLang="en-US" smtClean="0"/>
              <a:t>2023/1/6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0CA2-F7FE-419A-8F04-FDF22F0459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3768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436"/>
            <a:ext cx="2914650" cy="628627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436"/>
            <a:ext cx="2914650" cy="628627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0DD4-9F65-44EF-8A81-18215601D55A}" type="datetimeFigureOut">
              <a:rPr kumimoji="1" lang="ja-JP" altLang="en-US" smtClean="0"/>
              <a:t>2023/1/6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0CA2-F7FE-419A-8F04-FDF22F0459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5656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90"/>
            <a:ext cx="5915025" cy="191500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736"/>
            <a:ext cx="2901255" cy="11902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9022"/>
            <a:ext cx="2901255" cy="532303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736"/>
            <a:ext cx="2915543" cy="11902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9022"/>
            <a:ext cx="2915543" cy="532303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0DD4-9F65-44EF-8A81-18215601D55A}" type="datetimeFigureOut">
              <a:rPr kumimoji="1" lang="ja-JP" altLang="en-US" smtClean="0"/>
              <a:t>2023/1/6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0CA2-F7FE-419A-8F04-FDF22F0459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5117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0DD4-9F65-44EF-8A81-18215601D55A}" type="datetimeFigureOut">
              <a:rPr kumimoji="1" lang="ja-JP" altLang="en-US" smtClean="0"/>
              <a:t>2023/1/6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0CA2-F7FE-419A-8F04-FDF22F0459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1273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0DD4-9F65-44EF-8A81-18215601D55A}" type="datetimeFigureOut">
              <a:rPr kumimoji="1" lang="ja-JP" altLang="en-US" smtClean="0"/>
              <a:t>2023/1/6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0CA2-F7FE-419A-8F04-FDF22F0459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5409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506"/>
            <a:ext cx="2211884" cy="23117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511"/>
            <a:ext cx="3471863" cy="704080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2276"/>
            <a:ext cx="2211884" cy="550651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0DD4-9F65-44EF-8A81-18215601D55A}" type="datetimeFigureOut">
              <a:rPr kumimoji="1" lang="ja-JP" altLang="en-US" smtClean="0"/>
              <a:t>2023/1/6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0CA2-F7FE-419A-8F04-FDF22F0459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4075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506"/>
            <a:ext cx="2211884" cy="23117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511"/>
            <a:ext cx="3471863" cy="704080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2276"/>
            <a:ext cx="2211884" cy="550651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0DD4-9F65-44EF-8A81-18215601D55A}" type="datetimeFigureOut">
              <a:rPr kumimoji="1" lang="ja-JP" altLang="en-US" smtClean="0"/>
              <a:t>2023/1/6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0CA2-F7FE-419A-8F04-FDF22F0459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303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90"/>
            <a:ext cx="5915025" cy="1915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436"/>
            <a:ext cx="5915025" cy="628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60DD4-9F65-44EF-8A81-18215601D55A}" type="datetimeFigureOut">
              <a:rPr kumimoji="1" lang="ja-JP" altLang="en-US" smtClean="0"/>
              <a:t>2023/1/6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90CA2-F7FE-419A-8F04-FDF22F0459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787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12" Type="http://schemas.openxmlformats.org/officeDocument/2006/relationships/image" Target="../media/image11.emf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emf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6723CF6-7FB5-8366-BF79-FF3C8409F6CD}"/>
              </a:ext>
            </a:extLst>
          </p:cNvPr>
          <p:cNvSpPr txBox="1"/>
          <p:nvPr/>
        </p:nvSpPr>
        <p:spPr>
          <a:xfrm>
            <a:off x="101123" y="9591335"/>
            <a:ext cx="657785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spc="20" dirty="0">
                <a:solidFill>
                  <a:srgbClr val="0E2824"/>
                </a:solidFill>
                <a:latin typeface="+mn-ea"/>
              </a:rPr>
              <a:t>※</a:t>
            </a:r>
            <a:r>
              <a:rPr kumimoji="1" lang="ja-JP" altLang="en-US" sz="700" spc="20">
                <a:solidFill>
                  <a:srgbClr val="0E2824"/>
                </a:solidFill>
                <a:latin typeface="+mn-ea"/>
              </a:rPr>
              <a:t>上記製品はあくまで一例になります。日ごろお使いの予防製品を追加して、医院様オリジナルで作成いただくことをお薦めします。</a:t>
            </a:r>
          </a:p>
        </p:txBody>
      </p:sp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7D854752-EEA5-7EBF-6C2E-52569534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582931"/>
              </p:ext>
            </p:extLst>
          </p:nvPr>
        </p:nvGraphicFramePr>
        <p:xfrm>
          <a:off x="188481" y="2325314"/>
          <a:ext cx="6481038" cy="72246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554719">
                  <a:extLst>
                    <a:ext uri="{9D8B030D-6E8A-4147-A177-3AD203B41FA5}">
                      <a16:colId xmlns:a16="http://schemas.microsoft.com/office/drawing/2014/main" val="3134095878"/>
                    </a:ext>
                  </a:extLst>
                </a:gridCol>
                <a:gridCol w="3926319">
                  <a:extLst>
                    <a:ext uri="{9D8B030D-6E8A-4147-A177-3AD203B41FA5}">
                      <a16:colId xmlns:a16="http://schemas.microsoft.com/office/drawing/2014/main" val="661278476"/>
                    </a:ext>
                  </a:extLst>
                </a:gridCol>
              </a:tblGrid>
              <a:tr h="651634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kumimoji="1" lang="en-US" altLang="ja-JP" sz="1000" b="0" i="0" kern="1200" spc="80" baseline="0" dirty="0">
                          <a:solidFill>
                            <a:schemeClr val="accent2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Check-Up </a:t>
                      </a:r>
                      <a:r>
                        <a:rPr kumimoji="1" lang="en-US" altLang="ja-JP" sz="1000" b="0" i="0" kern="1200" spc="80" baseline="0" dirty="0" err="1">
                          <a:solidFill>
                            <a:schemeClr val="accent2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kodomo</a:t>
                      </a:r>
                      <a:endParaRPr kumimoji="1" lang="ja-JP" altLang="en-US" sz="1000" b="0" i="0" kern="1200" spc="80" baseline="0" dirty="0">
                        <a:solidFill>
                          <a:schemeClr val="accent2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marL="137160" marR="137160" marT="137160" marB="13716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757800" rtl="0" eaLnBrk="1" fontAlgn="auto" latinLnBrk="0" hangingPunct="1">
                        <a:lnSpc>
                          <a:spcPts val="88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kumimoji="1" lang="ja-JP" altLang="en-US" sz="800" b="0" i="0" kern="1200" spc="60" baseline="0" dirty="0">
                          <a:solidFill>
                            <a:srgbClr val="332923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低研磨性で、歯にやさしい。</a:t>
                      </a:r>
                      <a:endParaRPr kumimoji="1" lang="en-US" altLang="ja-JP" sz="800" b="0" i="0" kern="1200" spc="60" baseline="0" dirty="0">
                        <a:solidFill>
                          <a:srgbClr val="332923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  <a:p>
                      <a:pPr marL="228600" marR="0" lvl="0" indent="-228600" algn="l" defTabSz="757800" rtl="0" eaLnBrk="1" fontAlgn="auto" latinLnBrk="0" hangingPunct="1">
                        <a:lnSpc>
                          <a:spcPts val="88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kumimoji="1" lang="ja-JP" altLang="en-US" sz="800" b="0" i="0" kern="1200" spc="60" baseline="0" dirty="0">
                          <a:solidFill>
                            <a:srgbClr val="332923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フッ素の滞留性を高めた独自の新処方。</a:t>
                      </a:r>
                      <a:endParaRPr kumimoji="1" lang="en-US" altLang="ja-JP" sz="800" b="0" i="0" kern="1200" spc="60" baseline="0" dirty="0">
                        <a:solidFill>
                          <a:srgbClr val="332923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  <a:p>
                      <a:pPr marL="228600" marR="0" lvl="0" indent="-228600" algn="l" defTabSz="757800" rtl="0" eaLnBrk="1" fontAlgn="auto" latinLnBrk="0" hangingPunct="1">
                        <a:lnSpc>
                          <a:spcPts val="88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kumimoji="1" lang="ja-JP" altLang="en-US" sz="800" b="0" i="0" kern="1200" spc="60" baseline="0" dirty="0">
                          <a:solidFill>
                            <a:srgbClr val="332923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泡立ちが少なく柔らかいペーストに加え、キシリトールのやさしい甘味。</a:t>
                      </a:r>
                    </a:p>
                  </a:txBody>
                  <a:tcPr marL="91455" marR="91455" marT="45727" marB="45727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716922"/>
                  </a:ext>
                </a:extLst>
              </a:tr>
              <a:tr h="7964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en-US" altLang="ja-JP" sz="1000" b="0" i="0" spc="80" baseline="0" dirty="0">
                          <a:solidFill>
                            <a:schemeClr val="accent2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Check-Up gel</a:t>
                      </a:r>
                      <a:endParaRPr kumimoji="1" lang="ja-JP" altLang="en-US" sz="1000" b="0" i="0" spc="80" baseline="0" dirty="0">
                        <a:solidFill>
                          <a:schemeClr val="accent2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37160" marR="137160" marT="137160" marB="13716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 defTabSz="757800">
                        <a:lnSpc>
                          <a:spcPts val="880"/>
                        </a:lnSpc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buChar char="l"/>
                      </a:pPr>
                      <a:r>
                        <a:rPr kumimoji="1" lang="ja-JP" altLang="en-US" sz="800" b="0" i="0" spc="60" baseline="0" dirty="0">
                          <a:solidFill>
                            <a:srgbClr val="332923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フッ素滞留性を高めた独自の新処方。</a:t>
                      </a:r>
                      <a:endParaRPr kumimoji="1" lang="en-US" altLang="ja-JP" sz="800" b="0" i="0" spc="60" baseline="0" dirty="0">
                        <a:solidFill>
                          <a:srgbClr val="332923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228600" indent="-228600" defTabSz="757800">
                        <a:lnSpc>
                          <a:spcPts val="880"/>
                        </a:lnSpc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buChar char="l"/>
                      </a:pPr>
                      <a:r>
                        <a:rPr kumimoji="1" lang="ja-JP" altLang="en-US" sz="800" b="0" i="0" spc="60" baseline="0" dirty="0">
                          <a:solidFill>
                            <a:srgbClr val="332923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フッ素が口腔内のすみずみまで広がりやすい。</a:t>
                      </a:r>
                      <a:endParaRPr kumimoji="1" lang="en-US" altLang="ja-JP" sz="800" b="0" i="0" spc="60" baseline="0" dirty="0">
                        <a:solidFill>
                          <a:srgbClr val="332923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228600" indent="-228600" defTabSz="757800">
                        <a:lnSpc>
                          <a:spcPts val="880"/>
                        </a:lnSpc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buChar char="l"/>
                      </a:pPr>
                      <a:r>
                        <a:rPr kumimoji="1" lang="ja-JP" altLang="en-US" sz="800" b="0" i="0" spc="60" baseline="0" dirty="0">
                          <a:solidFill>
                            <a:srgbClr val="332923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研磨剤無配合で少ない泡立ち。</a:t>
                      </a:r>
                      <a:endParaRPr kumimoji="1" lang="en-US" altLang="ja-JP" sz="800" b="0" i="0" spc="60" baseline="0" dirty="0">
                        <a:solidFill>
                          <a:srgbClr val="332923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l" defTabSz="757800" rtl="0" eaLnBrk="1" fontAlgn="auto" latinLnBrk="0" hangingPunct="1">
                        <a:lnSpc>
                          <a:spcPts val="88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800" b="0" i="0" kern="1200" spc="60" baseline="0" dirty="0">
                          <a:solidFill>
                            <a:schemeClr val="accent2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    ※</a:t>
                      </a:r>
                      <a:r>
                        <a:rPr kumimoji="1" lang="ja-JP" altLang="en-US" sz="800" b="0" i="0" kern="1200" spc="60" baseline="0" dirty="0">
                          <a:solidFill>
                            <a:schemeClr val="accent2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バナナ</a:t>
                      </a:r>
                      <a:r>
                        <a:rPr kumimoji="1" lang="en-US" altLang="ja-JP" sz="800" b="0" i="0" kern="1200" spc="60" baseline="0" dirty="0">
                          <a:solidFill>
                            <a:schemeClr val="accent2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500</a:t>
                      </a:r>
                      <a:r>
                        <a:rPr kumimoji="1" lang="en" altLang="ja-JP" sz="800" b="0" i="0" kern="1200" spc="60" baseline="0" dirty="0">
                          <a:solidFill>
                            <a:schemeClr val="accent2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ppm</a:t>
                      </a:r>
                      <a:r>
                        <a:rPr kumimoji="1" lang="ja-JP" altLang="en" sz="800" b="0" i="0" kern="1200" spc="60" baseline="0" dirty="0">
                          <a:solidFill>
                            <a:schemeClr val="accent2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　</a:t>
                      </a:r>
                      <a:r>
                        <a:rPr kumimoji="1" lang="ja-JP" altLang="en-US" sz="800" b="0" i="0" kern="1200" spc="60" baseline="0" dirty="0">
                          <a:solidFill>
                            <a:schemeClr val="accent2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ピーチ・グレープ・レモンティー</a:t>
                      </a:r>
                      <a:r>
                        <a:rPr kumimoji="1" lang="en-US" altLang="ja-JP" sz="800" b="0" i="0" kern="1200" spc="60" baseline="0" dirty="0">
                          <a:solidFill>
                            <a:schemeClr val="accent2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950</a:t>
                      </a:r>
                      <a:r>
                        <a:rPr kumimoji="1" lang="en" altLang="ja-JP" sz="800" b="0" i="0" kern="1200" spc="60" baseline="0" dirty="0">
                          <a:solidFill>
                            <a:schemeClr val="accent2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ppm</a:t>
                      </a:r>
                    </a:p>
                  </a:txBody>
                  <a:tcPr marL="91455" marR="91455" marT="45727" marB="45727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6503505"/>
                  </a:ext>
                </a:extLst>
              </a:tr>
              <a:tr h="5068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1000" b="0" i="0" spc="80" baseline="0" dirty="0">
                          <a:solidFill>
                            <a:schemeClr val="accent2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キシリトールタブレット</a:t>
                      </a:r>
                    </a:p>
                  </a:txBody>
                  <a:tcPr marL="137160" marR="137160" marT="137160" marB="13716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 defTabSz="757800">
                        <a:lnSpc>
                          <a:spcPts val="880"/>
                        </a:lnSpc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buChar char="l"/>
                      </a:pPr>
                      <a:r>
                        <a:rPr kumimoji="1" lang="ja-JP" altLang="en-US" sz="800" b="0" i="0" spc="60" baseline="0" dirty="0">
                          <a:solidFill>
                            <a:srgbClr val="332923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歯の再石灰化を増強するキシリトール・フクロノリ抽出物・リン酸一水素ナトリウム配合。</a:t>
                      </a:r>
                      <a:endParaRPr kumimoji="1" lang="en-US" altLang="ja-JP" sz="800" b="0" i="0" spc="60" baseline="0" dirty="0">
                        <a:solidFill>
                          <a:srgbClr val="332923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228600" indent="-228600" defTabSz="757800">
                        <a:lnSpc>
                          <a:spcPts val="880"/>
                        </a:lnSpc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buChar char="l"/>
                      </a:pPr>
                      <a:r>
                        <a:rPr kumimoji="1" lang="ja-JP" altLang="en-US" sz="800" b="0" i="0" spc="60" baseline="0" dirty="0">
                          <a:solidFill>
                            <a:srgbClr val="332923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甘味料はキシリトール</a:t>
                      </a:r>
                      <a:r>
                        <a:rPr kumimoji="1" lang="en-US" altLang="ja-JP" sz="800" b="0" i="0" spc="60" baseline="0" dirty="0">
                          <a:solidFill>
                            <a:srgbClr val="332923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100</a:t>
                      </a:r>
                      <a:r>
                        <a:rPr kumimoji="1" lang="ja-JP" altLang="en-US" sz="800" b="0" i="0" spc="60" baseline="0" dirty="0">
                          <a:solidFill>
                            <a:srgbClr val="332923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パーセントの為、歯磨き後にも食べられる。</a:t>
                      </a:r>
                      <a:endParaRPr kumimoji="1" lang="en-US" altLang="ja-JP" sz="800" b="0" i="0" spc="60" baseline="0" dirty="0">
                        <a:solidFill>
                          <a:srgbClr val="332923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55" marR="91455" marT="45727" marB="45727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5813547"/>
                  </a:ext>
                </a:extLst>
              </a:tr>
              <a:tr h="6943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en" altLang="ja-JP" sz="1000" b="0" i="0" spc="80" baseline="0" dirty="0">
                          <a:solidFill>
                            <a:schemeClr val="accent2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</a:t>
                      </a:r>
                      <a:r>
                        <a:rPr kumimoji="1" lang="en-US" altLang="ja-JP" sz="1000" b="0" i="0" spc="80" baseline="0" dirty="0">
                          <a:solidFill>
                            <a:schemeClr val="accent2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O</a:t>
                      </a:r>
                      <a:r>
                        <a:rPr kumimoji="1" lang="en" altLang="ja-JP" sz="1000" b="0" i="0" spc="80" baseline="0" dirty="0">
                          <a:solidFill>
                            <a:schemeClr val="accent2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s-Ca F</a:t>
                      </a:r>
                      <a:endParaRPr kumimoji="1" lang="ja-JP" altLang="en-US" sz="1000" b="0" i="0" spc="80" baseline="0" dirty="0">
                        <a:solidFill>
                          <a:schemeClr val="accent2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37160" marR="137160" marT="137160" marB="13716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 defTabSz="757800">
                        <a:lnSpc>
                          <a:spcPts val="880"/>
                        </a:lnSpc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buChar char="l"/>
                      </a:pPr>
                      <a:r>
                        <a:rPr kumimoji="1" lang="ja-JP" altLang="en-US" sz="800" b="0" i="0" spc="60" baseline="0" dirty="0">
                          <a:solidFill>
                            <a:srgbClr val="332923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馬鈴薯でんぷん由来のカルシウム食品素材のため、唾液中に溶けやすい</a:t>
                      </a:r>
                    </a:p>
                    <a:p>
                      <a:pPr marL="228600" indent="-228600" defTabSz="757800">
                        <a:lnSpc>
                          <a:spcPts val="880"/>
                        </a:lnSpc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buChar char="l"/>
                      </a:pPr>
                      <a:r>
                        <a:rPr kumimoji="1" lang="en-US" altLang="ja-JP" sz="800" b="0" i="0" spc="60" baseline="0" dirty="0">
                          <a:solidFill>
                            <a:srgbClr val="332923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Pos-Ca:</a:t>
                      </a:r>
                      <a:r>
                        <a:rPr kumimoji="1" lang="ja-JP" altLang="en-US" sz="800" b="0" i="0" spc="60" baseline="0" dirty="0">
                          <a:solidFill>
                            <a:srgbClr val="332923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リン酸化オリゴ糖カルシウム配合で再石灰化を促進</a:t>
                      </a:r>
                    </a:p>
                    <a:p>
                      <a:pPr marL="228600" indent="-228600" defTabSz="757800">
                        <a:lnSpc>
                          <a:spcPts val="880"/>
                        </a:lnSpc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buChar char="l"/>
                      </a:pPr>
                      <a:r>
                        <a:rPr kumimoji="1" lang="ja-JP" altLang="en-US" sz="800" b="0" i="0" spc="60" baseline="0" dirty="0">
                          <a:solidFill>
                            <a:srgbClr val="332923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緑茶エキス（フッ素含有）を配合</a:t>
                      </a:r>
                    </a:p>
                  </a:txBody>
                  <a:tcPr marL="91455" marR="91455" marT="45727" marB="45727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9215230"/>
                  </a:ext>
                </a:extLst>
              </a:tr>
              <a:tr h="8326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en" altLang="ja-JP" sz="1000" b="0" i="0" spc="80" baseline="0" dirty="0">
                          <a:solidFill>
                            <a:schemeClr val="accent2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MI</a:t>
                      </a:r>
                      <a:r>
                        <a:rPr kumimoji="1" lang="ja-JP" altLang="en-US" sz="1000" b="0" i="0" spc="80" baseline="0" dirty="0">
                          <a:solidFill>
                            <a:schemeClr val="accent2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ペースト</a:t>
                      </a:r>
                    </a:p>
                  </a:txBody>
                  <a:tcPr marL="137160" marR="137160" marT="137160" marB="13716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 defTabSz="757800">
                        <a:lnSpc>
                          <a:spcPts val="880"/>
                        </a:lnSpc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buChar char="l"/>
                      </a:pPr>
                      <a:r>
                        <a:rPr kumimoji="1" lang="en-US" altLang="ja-JP" sz="800" b="0" i="0" spc="60" baseline="0" dirty="0">
                          <a:solidFill>
                            <a:srgbClr val="332923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CPP-ACP</a:t>
                      </a:r>
                      <a:r>
                        <a:rPr kumimoji="1" lang="ja-JP" altLang="en-US" sz="800" b="0" i="0" spc="60" baseline="0" dirty="0">
                          <a:solidFill>
                            <a:srgbClr val="332923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（リカルデント）配合で高濃度のカルシウムとリンを口腔内に供給し、以下の作用を促進</a:t>
                      </a:r>
                      <a:endParaRPr kumimoji="1" lang="en-US" altLang="ja-JP" sz="800" b="0" i="0" spc="60" baseline="0" dirty="0">
                        <a:solidFill>
                          <a:srgbClr val="332923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indent="0" defTabSz="757800">
                        <a:lnSpc>
                          <a:spcPts val="880"/>
                        </a:lnSpc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kumimoji="1" lang="ja-JP" altLang="en-US" sz="800" b="0" i="0" spc="60" baseline="0" dirty="0">
                          <a:solidFill>
                            <a:srgbClr val="332923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　  ・酸性状態に傾いた口腔内を中性に戻す中和作用               </a:t>
                      </a:r>
                    </a:p>
                    <a:p>
                      <a:pPr marL="0" indent="0" defTabSz="757800">
                        <a:lnSpc>
                          <a:spcPts val="880"/>
                        </a:lnSpc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kumimoji="1" lang="ja-JP" altLang="en-US" sz="800" b="0" i="0" spc="60" baseline="0" dirty="0">
                          <a:solidFill>
                            <a:srgbClr val="332923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　  ・酸性になりにくい状態を維持する緩衝</a:t>
                      </a:r>
                      <a:r>
                        <a:rPr kumimoji="1" lang="en-US" altLang="ja-JP" sz="800" b="0" i="0" spc="60" baseline="0" dirty="0">
                          <a:solidFill>
                            <a:srgbClr val="332923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800" b="0" i="0" spc="60" baseline="0" dirty="0">
                          <a:solidFill>
                            <a:srgbClr val="332923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かんしょう</a:t>
                      </a:r>
                      <a:r>
                        <a:rPr kumimoji="1" lang="en-US" altLang="ja-JP" sz="800" b="0" i="0" spc="60" baseline="0" dirty="0">
                          <a:solidFill>
                            <a:srgbClr val="332923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r>
                        <a:rPr kumimoji="1" lang="ja-JP" altLang="en-US" sz="800" b="0" i="0" spc="60" baseline="0" dirty="0">
                          <a:solidFill>
                            <a:srgbClr val="332923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作用</a:t>
                      </a:r>
                      <a:endParaRPr kumimoji="1" lang="en-US" altLang="ja-JP" sz="800" b="0" i="0" spc="60" baseline="0" dirty="0">
                        <a:solidFill>
                          <a:srgbClr val="332923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indent="0" defTabSz="757800">
                        <a:lnSpc>
                          <a:spcPts val="880"/>
                        </a:lnSpc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kumimoji="1" lang="en-US" altLang="ja-JP" sz="800" b="0" i="0" spc="60" baseline="0" dirty="0">
                          <a:solidFill>
                            <a:srgbClr val="332923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 </a:t>
                      </a:r>
                      <a:r>
                        <a:rPr kumimoji="1" lang="en-US" altLang="ja-JP" sz="800" b="0" i="0" kern="1200" spc="60" baseline="0" dirty="0">
                          <a:solidFill>
                            <a:schemeClr val="accent2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※</a:t>
                      </a:r>
                      <a:r>
                        <a:rPr kumimoji="1" lang="ja-JP" altLang="en-US" sz="800" b="0" i="0" kern="1200" spc="60" baseline="0" dirty="0">
                          <a:solidFill>
                            <a:schemeClr val="accent2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牛乳アレルギーの方は使用しないでください</a:t>
                      </a:r>
                    </a:p>
                  </a:txBody>
                  <a:tcPr marL="91455" marR="91455" marT="45727" marB="45727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8686501"/>
                  </a:ext>
                </a:extLst>
              </a:tr>
              <a:tr h="6516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1000" b="0" i="0" spc="80" baseline="0" dirty="0">
                          <a:solidFill>
                            <a:schemeClr val="accent2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レノビーゴ</a:t>
                      </a:r>
                    </a:p>
                  </a:txBody>
                  <a:tcPr marL="137160" marR="137160" marT="137160" marB="13716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 defTabSz="757800">
                        <a:lnSpc>
                          <a:spcPts val="880"/>
                        </a:lnSpc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buChar char="l"/>
                      </a:pPr>
                      <a:r>
                        <a:rPr kumimoji="1" lang="ja-JP" altLang="en-US" sz="800" b="0" i="0" spc="60" baseline="0" dirty="0">
                          <a:solidFill>
                            <a:srgbClr val="332923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むし歯の発生および進行の予防。</a:t>
                      </a:r>
                      <a:endParaRPr kumimoji="1" lang="en-US" altLang="ja-JP" sz="800" b="0" i="0" spc="60" baseline="0" dirty="0">
                        <a:solidFill>
                          <a:srgbClr val="332923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228600" indent="-228600" defTabSz="757800">
                        <a:lnSpc>
                          <a:spcPts val="880"/>
                        </a:lnSpc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buChar char="l"/>
                      </a:pPr>
                      <a:r>
                        <a:rPr kumimoji="1" lang="en-US" altLang="ja-JP" sz="800" b="0" i="0" spc="60" baseline="0" dirty="0">
                          <a:solidFill>
                            <a:srgbClr val="332923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100ppm</a:t>
                      </a:r>
                      <a:r>
                        <a:rPr kumimoji="1" lang="ja-JP" altLang="en-US" sz="800" b="0" i="0" spc="60" baseline="0" dirty="0">
                          <a:solidFill>
                            <a:srgbClr val="332923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の低濃度のフッ化物スプレーで、乳歯が生えたばかりのお子さまにも使用可能。</a:t>
                      </a:r>
                      <a:endParaRPr kumimoji="1" lang="en-US" altLang="ja-JP" sz="800" b="0" i="0" spc="60" baseline="0" dirty="0">
                        <a:solidFill>
                          <a:srgbClr val="332923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228600" indent="-228600" defTabSz="757800">
                        <a:lnSpc>
                          <a:spcPts val="880"/>
                        </a:lnSpc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buChar char="l"/>
                      </a:pPr>
                      <a:r>
                        <a:rPr kumimoji="1" lang="ja-JP" altLang="en-US" sz="800" b="0" i="0" spc="60" baseline="0" dirty="0">
                          <a:solidFill>
                            <a:srgbClr val="332923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歯周炎・歯肉炎の予防。</a:t>
                      </a:r>
                      <a:endParaRPr kumimoji="1" lang="en-US" altLang="ja-JP" sz="800" b="0" i="0" spc="60" baseline="0" dirty="0">
                        <a:solidFill>
                          <a:srgbClr val="332923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55" marR="91455" marT="45727" marB="45727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8867168"/>
                  </a:ext>
                </a:extLst>
              </a:tr>
              <a:tr h="651634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kumimoji="1" lang="ja-JP" altLang="en-US" sz="1000" b="0" i="0" kern="1200" spc="80" baseline="0" dirty="0">
                          <a:solidFill>
                            <a:schemeClr val="accent2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ホームジェル</a:t>
                      </a:r>
                    </a:p>
                  </a:txBody>
                  <a:tcPr marL="137160" marR="137160" marT="137160" marB="13716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 defTabSz="757800">
                        <a:lnSpc>
                          <a:spcPts val="880"/>
                        </a:lnSpc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buChar char="l"/>
                      </a:pPr>
                      <a:r>
                        <a:rPr kumimoji="1" lang="ja-JP" altLang="en-US" sz="800" b="0" i="0" kern="1200" spc="60" baseline="0" dirty="0">
                          <a:solidFill>
                            <a:srgbClr val="332923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フッ化第一スズ配合（</a:t>
                      </a:r>
                      <a:r>
                        <a:rPr kumimoji="1" lang="en-US" altLang="ja-JP" sz="800" b="0" i="0" kern="1200" spc="60" baseline="0" dirty="0">
                          <a:solidFill>
                            <a:srgbClr val="332923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970</a:t>
                      </a:r>
                      <a:r>
                        <a:rPr kumimoji="1" lang="en" altLang="ja-JP" sz="800" b="0" i="0" kern="1200" spc="60" baseline="0" dirty="0">
                          <a:solidFill>
                            <a:srgbClr val="332923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ppm F</a:t>
                      </a:r>
                      <a:r>
                        <a:rPr kumimoji="1" lang="ja-JP" altLang="en" sz="800" b="0" i="0" kern="1200" spc="60" baseline="0" dirty="0">
                          <a:solidFill>
                            <a:srgbClr val="332923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）</a:t>
                      </a:r>
                      <a:r>
                        <a:rPr kumimoji="1" lang="ja-JP" altLang="en-US" sz="800" b="0" i="0" kern="1200" spc="60" baseline="0" dirty="0">
                          <a:solidFill>
                            <a:srgbClr val="332923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で歯質の耐酸性を高め、再石灰化を促進。</a:t>
                      </a:r>
                      <a:endParaRPr kumimoji="1" lang="en-US" altLang="ja-JP" sz="800" b="0" i="0" kern="1200" spc="60" baseline="0" dirty="0">
                        <a:solidFill>
                          <a:srgbClr val="332923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  <a:p>
                      <a:pPr marL="228600" indent="-228600" defTabSz="757800">
                        <a:lnSpc>
                          <a:spcPts val="880"/>
                        </a:lnSpc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buChar char="l"/>
                      </a:pPr>
                      <a:r>
                        <a:rPr kumimoji="1" lang="ja-JP" altLang="en-US" sz="800" b="0" i="0" kern="1200" spc="60" baseline="0" dirty="0">
                          <a:solidFill>
                            <a:srgbClr val="332923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歯周炎・歯肉炎の予防。</a:t>
                      </a:r>
                      <a:endParaRPr kumimoji="1" lang="en-US" altLang="ja-JP" sz="800" b="0" i="0" kern="1200" spc="60" baseline="0" dirty="0">
                        <a:solidFill>
                          <a:srgbClr val="332923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  <a:p>
                      <a:pPr marL="228600" indent="-228600" defTabSz="757800">
                        <a:lnSpc>
                          <a:spcPts val="880"/>
                        </a:lnSpc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Wingdings" pitchFamily="2" charset="2"/>
                        <a:buChar char="l"/>
                      </a:pPr>
                      <a:r>
                        <a:rPr kumimoji="1" lang="ja-JP" altLang="en-US" sz="800" b="0" i="0" kern="1200" spc="60" baseline="0" dirty="0">
                          <a:solidFill>
                            <a:srgbClr val="332923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口臭予防。</a:t>
                      </a:r>
                      <a:endParaRPr kumimoji="1" lang="en-US" altLang="ja-JP" sz="800" b="0" i="0" kern="1200" spc="60" baseline="0" dirty="0">
                        <a:solidFill>
                          <a:srgbClr val="332923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marL="91455" marR="91455" marT="45727" marB="45727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B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19817"/>
                  </a:ext>
                </a:extLst>
              </a:tr>
              <a:tr h="6516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1000" b="0" i="0" spc="80" baseline="0">
                          <a:solidFill>
                            <a:schemeClr val="accent2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ピカキッズ</a:t>
                      </a:r>
                    </a:p>
                  </a:txBody>
                  <a:tcPr marL="137160" marR="137160" marT="137160" marB="13716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757800" rtl="0" eaLnBrk="1" fontAlgn="auto" latinLnBrk="0" hangingPunct="1">
                        <a:lnSpc>
                          <a:spcPts val="88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kumimoji="1" lang="ja-JP" altLang="en-US" sz="800" b="0" i="0" spc="60" baseline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ナノ粒子薬用ハイドロキシアパタイト配合で、歯の表面の傷を修復。　</a:t>
                      </a:r>
                      <a:endParaRPr kumimoji="1" lang="en-US" altLang="ja-JP" sz="800" b="0" i="0" spc="60" baseline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228600" marR="0" lvl="0" indent="-228600" algn="l" defTabSz="757800" rtl="0" eaLnBrk="1" fontAlgn="auto" latinLnBrk="0" hangingPunct="1">
                        <a:lnSpc>
                          <a:spcPts val="88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kumimoji="1" lang="ja-JP" altLang="en-US" sz="800" b="0" i="0" spc="60" baseline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プラ</a:t>
                      </a:r>
                      <a:r>
                        <a:rPr kumimoji="1" lang="en-US" altLang="ja-JP" sz="800" b="0" i="0" spc="60" baseline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―</a:t>
                      </a:r>
                      <a:r>
                        <a:rPr kumimoji="1" lang="ja-JP" altLang="en-US" sz="800" b="0" i="0" spc="60" baseline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クのもととなるミュ</a:t>
                      </a:r>
                      <a:r>
                        <a:rPr kumimoji="1" lang="en-US" altLang="ja-JP" sz="800" b="0" i="0" spc="60" baseline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―</a:t>
                      </a:r>
                      <a:r>
                        <a:rPr kumimoji="1" lang="ja-JP" altLang="en-US" sz="800" b="0" i="0" spc="60" baseline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タンス菌を吸着する。</a:t>
                      </a:r>
                      <a:endParaRPr kumimoji="1" lang="en-US" altLang="ja-JP" sz="800" b="0" i="0" spc="60" baseline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228600" marR="0" lvl="0" indent="-228600" algn="l" defTabSz="757800" rtl="0" eaLnBrk="1" fontAlgn="auto" latinLnBrk="0" hangingPunct="1">
                        <a:lnSpc>
                          <a:spcPts val="88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kumimoji="1" lang="ja-JP" altLang="en-US" sz="800" b="0" i="0" spc="60" baseline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エナメル質から溶けだしたミネラルを補給し再石灰化。</a:t>
                      </a:r>
                      <a:endParaRPr kumimoji="1" lang="en-US" altLang="ja-JP" sz="800" b="0" i="0" spc="60" baseline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55" marR="91455" marT="45727" marB="45727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4136413"/>
                  </a:ext>
                </a:extLst>
              </a:tr>
              <a:tr h="5629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en" altLang="ja-JP" sz="1000" b="0" i="0" kern="1200" spc="80" baseline="0" dirty="0">
                          <a:solidFill>
                            <a:schemeClr val="accent2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Bio Gaia </a:t>
                      </a:r>
                      <a:r>
                        <a:rPr kumimoji="1" lang="ja-JP" altLang="en-US" sz="1000" b="0" i="0" kern="1200" spc="80" baseline="0">
                          <a:solidFill>
                            <a:schemeClr val="accent2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プロデンティス</a:t>
                      </a:r>
                    </a:p>
                  </a:txBody>
                  <a:tcPr marL="137160" marR="137160" marT="137160" marB="13716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757800" rtl="0" eaLnBrk="1" fontAlgn="auto" latinLnBrk="0" hangingPunct="1">
                        <a:lnSpc>
                          <a:spcPts val="88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kumimoji="1" lang="ja-JP" altLang="en-US" sz="800" b="0" i="0" kern="1200" spc="60" baseline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ロイテリ菌が歯周病菌</a:t>
                      </a:r>
                      <a:r>
                        <a:rPr kumimoji="1" lang="en-US" altLang="ja-JP" sz="800" b="0" i="0" kern="1200" spc="60" baseline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,</a:t>
                      </a:r>
                      <a:r>
                        <a:rPr kumimoji="1" lang="ja-JP" altLang="en-US" sz="800" b="0" i="0" kern="1200" spc="60" baseline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むし歯菌などの悪玉菌の育成を抑制</a:t>
                      </a:r>
                    </a:p>
                    <a:p>
                      <a:pPr marL="228600" marR="0" lvl="0" indent="-228600" algn="l" defTabSz="757800" rtl="0" eaLnBrk="1" fontAlgn="auto" latinLnBrk="0" hangingPunct="1">
                        <a:lnSpc>
                          <a:spcPts val="88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kumimoji="1" lang="ja-JP" altLang="en-US" sz="800" b="0" i="0" kern="1200" spc="60" baseline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有害な悪玉菌を感知した時のみロイテリン（天然の抗菌物質）を産生し、善玉菌と悪玉菌のバランスを調整</a:t>
                      </a:r>
                    </a:p>
                  </a:txBody>
                  <a:tcPr marL="91455" marR="91455" marT="45727" marB="45727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1251880"/>
                  </a:ext>
                </a:extLst>
              </a:tr>
              <a:tr h="573206"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ts val="11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000" b="0" i="0" kern="1200" spc="80" baseline="0" dirty="0">
                          <a:solidFill>
                            <a:schemeClr val="accent2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エピオス </a:t>
                      </a:r>
                      <a:r>
                        <a:rPr kumimoji="1" lang="en-US" altLang="ja-JP" sz="1000" b="0" i="0" kern="1200" spc="80" baseline="0" dirty="0">
                          <a:solidFill>
                            <a:schemeClr val="accent2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POIC</a:t>
                      </a:r>
                      <a:r>
                        <a:rPr kumimoji="1" lang="ja-JP" altLang="en-US" sz="1000" b="0" i="0" kern="1200" spc="80" baseline="0" dirty="0">
                          <a:solidFill>
                            <a:schemeClr val="accent2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ウォーター</a:t>
                      </a:r>
                      <a:endParaRPr kumimoji="1" lang="en-US" altLang="ja-JP" sz="1000" b="0" i="0" kern="1200" spc="80" baseline="0" dirty="0">
                        <a:solidFill>
                          <a:schemeClr val="accent2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marL="137160" marR="137160" marT="137160" marB="13716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757800" rtl="0" eaLnBrk="1" fontAlgn="auto" latinLnBrk="0" hangingPunct="1">
                        <a:lnSpc>
                          <a:spcPts val="88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kumimoji="1" lang="ja-JP" altLang="en-US" sz="800" b="0" i="0" kern="1200" spc="60" baseline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薬品を使用しない安心・安全な殺菌水（次亜塩素酸水）</a:t>
                      </a:r>
                    </a:p>
                    <a:p>
                      <a:pPr marL="228600" marR="0" lvl="0" indent="-228600" algn="l" defTabSz="757800" rtl="0" eaLnBrk="1" fontAlgn="auto" latinLnBrk="0" hangingPunct="1">
                        <a:lnSpc>
                          <a:spcPts val="88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kumimoji="1" lang="ja-JP" altLang="en-US" sz="800" b="0" i="0" kern="1200" spc="60" baseline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むし歯菌や歯周病菌を強力に殺菌</a:t>
                      </a:r>
                    </a:p>
                    <a:p>
                      <a:pPr marL="228600" marR="0" lvl="0" indent="-228600" algn="l" defTabSz="757800" rtl="0" eaLnBrk="1" fontAlgn="auto" latinLnBrk="0" hangingPunct="1">
                        <a:lnSpc>
                          <a:spcPts val="88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kumimoji="1" lang="ja-JP" altLang="en-US" sz="800" b="0" i="0" kern="1200" spc="60" baseline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むし歯予防、歯周病予防、口臭予防に効果的</a:t>
                      </a:r>
                    </a:p>
                  </a:txBody>
                  <a:tcPr marL="91455" marR="91455" marT="45727" marB="45727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7746554"/>
                  </a:ext>
                </a:extLst>
              </a:tr>
              <a:tr h="6516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1000" b="0" i="0" kern="1200" spc="80" baseline="0" dirty="0">
                          <a:solidFill>
                            <a:schemeClr val="accent2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ウェットキーピング</a:t>
                      </a:r>
                    </a:p>
                  </a:txBody>
                  <a:tcPr marL="137160" marR="137160" marT="137160" marB="13716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757800" rtl="0" eaLnBrk="1" fontAlgn="auto" latinLnBrk="0" hangingPunct="1">
                        <a:lnSpc>
                          <a:spcPts val="88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kumimoji="1" lang="ja-JP" altLang="en-US" sz="800" b="0" i="0" kern="1200" spc="60" baseline="0" dirty="0">
                          <a:solidFill>
                            <a:srgbClr val="332923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天然アミノ酸系保湿成分「ベタイン」がお口にうるおいを補給。</a:t>
                      </a:r>
                      <a:endParaRPr kumimoji="1" lang="en-US" altLang="ja-JP" sz="800" b="0" i="0" kern="1200" spc="60" baseline="0" dirty="0">
                        <a:solidFill>
                          <a:srgbClr val="332923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  <a:p>
                      <a:pPr marL="228600" marR="0" lvl="0" indent="-228600" algn="l" defTabSz="757800" rtl="0" eaLnBrk="1" fontAlgn="auto" latinLnBrk="0" hangingPunct="1">
                        <a:lnSpc>
                          <a:spcPts val="88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kumimoji="1" lang="ja-JP" altLang="en-US" sz="800" b="0" i="0" kern="1200" spc="60" baseline="0" dirty="0">
                          <a:solidFill>
                            <a:srgbClr val="332923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口臭予防。</a:t>
                      </a:r>
                      <a:endParaRPr kumimoji="1" lang="en-US" altLang="ja-JP" sz="800" b="0" i="0" kern="1200" spc="60" baseline="0" dirty="0">
                        <a:solidFill>
                          <a:srgbClr val="332923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  <a:p>
                      <a:pPr marL="228600" marR="0" lvl="0" indent="-228600" algn="l" defTabSz="757800" rtl="0" eaLnBrk="1" fontAlgn="auto" latinLnBrk="0" hangingPunct="1">
                        <a:lnSpc>
                          <a:spcPts val="88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kumimoji="1" lang="ja-JP" altLang="en-US" sz="800" b="0" i="0" kern="1200" spc="60" baseline="0" dirty="0">
                          <a:solidFill>
                            <a:srgbClr val="332923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べたつかず、汚れを取りやすい。</a:t>
                      </a:r>
                      <a:endParaRPr kumimoji="1" lang="ja-JP" altLang="en-US" sz="680" b="0" i="0" kern="1200" spc="60" baseline="0" dirty="0">
                        <a:solidFill>
                          <a:srgbClr val="332923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marL="91455" marR="91455" marT="45727" marB="45727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6487877"/>
                  </a:ext>
                </a:extLst>
              </a:tr>
            </a:tbl>
          </a:graphicData>
        </a:graphic>
      </p:graphicFrame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DA46728-B105-B285-5C84-81170A0A50A9}"/>
              </a:ext>
            </a:extLst>
          </p:cNvPr>
          <p:cNvSpPr txBox="1"/>
          <p:nvPr/>
        </p:nvSpPr>
        <p:spPr>
          <a:xfrm>
            <a:off x="566973" y="2120282"/>
            <a:ext cx="1725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b="1" spc="18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セルフケアグッズ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8414F42-F08E-7DC4-DADC-0585EC75F97D}"/>
              </a:ext>
            </a:extLst>
          </p:cNvPr>
          <p:cNvSpPr txBox="1"/>
          <p:nvPr/>
        </p:nvSpPr>
        <p:spPr>
          <a:xfrm>
            <a:off x="3803287" y="2114802"/>
            <a:ext cx="1725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b="1" spc="3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特徴・</a:t>
            </a:r>
            <a:r>
              <a:rPr kumimoji="1" lang="ja-JP" altLang="en-US" sz="900" b="1" spc="18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成分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965F3924-8D7E-1C5D-97B2-E4975E75D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97" y="2640474"/>
            <a:ext cx="135000" cy="18000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8ECBF5EA-E062-374D-A49B-E0111E9E0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97" y="3318628"/>
            <a:ext cx="135000" cy="180000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D130C43A-7218-4038-DA98-60AD2D483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97" y="4062874"/>
            <a:ext cx="135000" cy="180000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11BC5C96-7680-2D0E-6FE8-E67F2EA89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297" y="4591194"/>
            <a:ext cx="137700" cy="183600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8070C9C2-D442-26F9-64B6-E9235C475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97" y="5328626"/>
            <a:ext cx="135000" cy="180000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C9095906-6172-0CED-4CA0-E58894ACF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97" y="6192378"/>
            <a:ext cx="135000" cy="180000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49A4459B-2278-03BC-DCD1-2219B79A9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97" y="6832610"/>
            <a:ext cx="135000" cy="180000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4EAE9A51-5911-86AE-688B-BCEE24811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97" y="7479364"/>
            <a:ext cx="135000" cy="180000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F89228AB-139F-3397-A1DA-DF3F938A91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773" y="3066573"/>
            <a:ext cx="834019" cy="684110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459C794D-35CD-D682-D533-EDC9CBFA68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3782" y="6505131"/>
            <a:ext cx="504000" cy="538499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A0F5D51C-8D25-99B5-9AEC-DE3CBD1945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124245" y="7207986"/>
            <a:ext cx="243074" cy="509823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89E214EF-8265-1787-0754-2977B7BB92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4042" y="5144276"/>
            <a:ext cx="843481" cy="576000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068C3CB3-E3C5-309A-D7F3-05257F0177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98624" y="3810874"/>
            <a:ext cx="294317" cy="432000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E9C83D3B-28FA-2AAC-1E27-588258130F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2606" y="4346660"/>
            <a:ext cx="386353" cy="593387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7C230BBD-11E5-4B99-7887-E0C6A510CA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1384" y="5865012"/>
            <a:ext cx="428797" cy="561871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C7200385-1E07-9B0D-562A-4979C3CDE45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0621" y="4062874"/>
            <a:ext cx="137700" cy="183600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D9DF6B79-AEE5-5C51-CB8C-D3EFE9066EE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0621" y="2640474"/>
            <a:ext cx="137700" cy="183600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772A0A4B-88E7-67D3-C50D-254B129EBF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0621" y="3311034"/>
            <a:ext cx="137700" cy="183600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57A11950-070A-4CE1-9988-7B9BB62E41C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0621" y="4594682"/>
            <a:ext cx="137700" cy="183600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5FCB443B-0662-E77C-F761-49E4AA1E01F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0621" y="5326417"/>
            <a:ext cx="137700" cy="183600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B3D78768-D97C-EAED-F22A-63126D1A26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0621" y="6832610"/>
            <a:ext cx="137700" cy="183600"/>
          </a:xfrm>
          <a:prstGeom prst="rect">
            <a:avLst/>
          </a:prstGeom>
        </p:spPr>
      </p:pic>
      <p:pic>
        <p:nvPicPr>
          <p:cNvPr id="60" name="図 59">
            <a:extLst>
              <a:ext uri="{FF2B5EF4-FFF2-40B4-BE49-F238E27FC236}">
                <a16:creationId xmlns:a16="http://schemas.microsoft.com/office/drawing/2014/main" id="{05A0C0EE-EF0B-2C9B-5C05-ECDD6B30256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0621" y="6192378"/>
            <a:ext cx="137700" cy="183600"/>
          </a:xfrm>
          <a:prstGeom prst="rect">
            <a:avLst/>
          </a:prstGeom>
        </p:spPr>
      </p:pic>
      <p:pic>
        <p:nvPicPr>
          <p:cNvPr id="61" name="図 60">
            <a:extLst>
              <a:ext uri="{FF2B5EF4-FFF2-40B4-BE49-F238E27FC236}">
                <a16:creationId xmlns:a16="http://schemas.microsoft.com/office/drawing/2014/main" id="{47B98FC8-8362-BBDA-F482-12C9AE1B69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0621" y="7489524"/>
            <a:ext cx="137700" cy="183600"/>
          </a:xfrm>
          <a:prstGeom prst="rect">
            <a:avLst/>
          </a:prstGeom>
        </p:spPr>
      </p:pic>
      <p:pic>
        <p:nvPicPr>
          <p:cNvPr id="62" name="図 61">
            <a:extLst>
              <a:ext uri="{FF2B5EF4-FFF2-40B4-BE49-F238E27FC236}">
                <a16:creationId xmlns:a16="http://schemas.microsoft.com/office/drawing/2014/main" id="{768802E3-0FD0-0EC3-DF5C-17AD9B88E9D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2453" y="6829010"/>
            <a:ext cx="137700" cy="183600"/>
          </a:xfrm>
          <a:prstGeom prst="rect">
            <a:avLst/>
          </a:prstGeom>
        </p:spPr>
      </p:pic>
      <p:pic>
        <p:nvPicPr>
          <p:cNvPr id="65" name="図 64">
            <a:extLst>
              <a:ext uri="{FF2B5EF4-FFF2-40B4-BE49-F238E27FC236}">
                <a16:creationId xmlns:a16="http://schemas.microsoft.com/office/drawing/2014/main" id="{812CFAB2-73AD-8BE9-6022-249812F7351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8297" y="9263006"/>
            <a:ext cx="137700" cy="183600"/>
          </a:xfrm>
          <a:prstGeom prst="rect">
            <a:avLst/>
          </a:prstGeom>
        </p:spPr>
      </p:pic>
      <p:pic>
        <p:nvPicPr>
          <p:cNvPr id="66" name="図 65">
            <a:extLst>
              <a:ext uri="{FF2B5EF4-FFF2-40B4-BE49-F238E27FC236}">
                <a16:creationId xmlns:a16="http://schemas.microsoft.com/office/drawing/2014/main" id="{F1C1D306-232A-F661-AFB8-4ABA37A8A03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15578" y="8952063"/>
            <a:ext cx="260408" cy="540000"/>
          </a:xfrm>
          <a:prstGeom prst="rect">
            <a:avLst/>
          </a:prstGeom>
        </p:spPr>
      </p:pic>
      <p:pic>
        <p:nvPicPr>
          <p:cNvPr id="67" name="図 66">
            <a:extLst>
              <a:ext uri="{FF2B5EF4-FFF2-40B4-BE49-F238E27FC236}">
                <a16:creationId xmlns:a16="http://schemas.microsoft.com/office/drawing/2014/main" id="{FF7AE95D-C426-EDFD-1F3D-C7A111F4A1E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23766" y="8372901"/>
            <a:ext cx="244032" cy="481096"/>
          </a:xfrm>
          <a:prstGeom prst="rect">
            <a:avLst/>
          </a:prstGeom>
        </p:spPr>
      </p:pic>
      <p:pic>
        <p:nvPicPr>
          <p:cNvPr id="68" name="図 67">
            <a:extLst>
              <a:ext uri="{FF2B5EF4-FFF2-40B4-BE49-F238E27FC236}">
                <a16:creationId xmlns:a16="http://schemas.microsoft.com/office/drawing/2014/main" id="{F6EE6BE6-8C86-EE24-0514-D6F1D39C5ED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91188" y="7887623"/>
            <a:ext cx="509189" cy="324000"/>
          </a:xfrm>
          <a:prstGeom prst="rect">
            <a:avLst/>
          </a:prstGeom>
        </p:spPr>
      </p:pic>
      <p:pic>
        <p:nvPicPr>
          <p:cNvPr id="69" name="図 68">
            <a:extLst>
              <a:ext uri="{FF2B5EF4-FFF2-40B4-BE49-F238E27FC236}">
                <a16:creationId xmlns:a16="http://schemas.microsoft.com/office/drawing/2014/main" id="{7EE23EDB-CE23-5BB0-A395-BBFA00752D3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14559" y="2408448"/>
            <a:ext cx="662447" cy="514939"/>
          </a:xfrm>
          <a:prstGeom prst="rect">
            <a:avLst/>
          </a:prstGeom>
        </p:spPr>
      </p:pic>
      <p:pic>
        <p:nvPicPr>
          <p:cNvPr id="71" name="図 70">
            <a:extLst>
              <a:ext uri="{FF2B5EF4-FFF2-40B4-BE49-F238E27FC236}">
                <a16:creationId xmlns:a16="http://schemas.microsoft.com/office/drawing/2014/main" id="{A5AA64E7-5960-A124-FB53-D96CA4A1F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97" y="8070011"/>
            <a:ext cx="135000" cy="180000"/>
          </a:xfrm>
          <a:prstGeom prst="rect">
            <a:avLst/>
          </a:prstGeom>
        </p:spPr>
      </p:pic>
      <p:pic>
        <p:nvPicPr>
          <p:cNvPr id="72" name="図 71">
            <a:extLst>
              <a:ext uri="{FF2B5EF4-FFF2-40B4-BE49-F238E27FC236}">
                <a16:creationId xmlns:a16="http://schemas.microsoft.com/office/drawing/2014/main" id="{85619ED6-F708-B6CC-06A1-CF4B415B4A2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0621" y="8070011"/>
            <a:ext cx="137700" cy="183600"/>
          </a:xfrm>
          <a:prstGeom prst="rect">
            <a:avLst/>
          </a:prstGeom>
        </p:spPr>
      </p:pic>
      <p:pic>
        <p:nvPicPr>
          <p:cNvPr id="73" name="図 72">
            <a:extLst>
              <a:ext uri="{FF2B5EF4-FFF2-40B4-BE49-F238E27FC236}">
                <a16:creationId xmlns:a16="http://schemas.microsoft.com/office/drawing/2014/main" id="{9BD39E8C-483C-A6CE-94C6-A8A33893BC8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2453" y="8074362"/>
            <a:ext cx="137700" cy="183600"/>
          </a:xfrm>
          <a:prstGeom prst="rect">
            <a:avLst/>
          </a:prstGeom>
        </p:spPr>
      </p:pic>
      <p:pic>
        <p:nvPicPr>
          <p:cNvPr id="74" name="図 73">
            <a:extLst>
              <a:ext uri="{FF2B5EF4-FFF2-40B4-BE49-F238E27FC236}">
                <a16:creationId xmlns:a16="http://schemas.microsoft.com/office/drawing/2014/main" id="{28578680-52C8-2A5D-7128-3531372C2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97" y="8631846"/>
            <a:ext cx="135000" cy="180000"/>
          </a:xfrm>
          <a:prstGeom prst="rect">
            <a:avLst/>
          </a:prstGeom>
        </p:spPr>
      </p:pic>
      <p:pic>
        <p:nvPicPr>
          <p:cNvPr id="75" name="図 74">
            <a:extLst>
              <a:ext uri="{FF2B5EF4-FFF2-40B4-BE49-F238E27FC236}">
                <a16:creationId xmlns:a16="http://schemas.microsoft.com/office/drawing/2014/main" id="{53858D30-64CE-51DF-85EE-8F0E63EEFC0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0621" y="8631846"/>
            <a:ext cx="137700" cy="183600"/>
          </a:xfrm>
          <a:prstGeom prst="rect">
            <a:avLst/>
          </a:prstGeom>
        </p:spPr>
      </p:pic>
      <p:pic>
        <p:nvPicPr>
          <p:cNvPr id="76" name="図 75">
            <a:extLst>
              <a:ext uri="{FF2B5EF4-FFF2-40B4-BE49-F238E27FC236}">
                <a16:creationId xmlns:a16="http://schemas.microsoft.com/office/drawing/2014/main" id="{C9DD8913-B47F-8DE6-2038-5DEB4082426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2453" y="8636197"/>
            <a:ext cx="137700" cy="18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382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710</TotalTime>
  <Words>453</Words>
  <Application>Microsoft Office PowerPoint</Application>
  <PresentationFormat>ユーザー設定</PresentationFormat>
  <Paragraphs>47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メイリオ</vt:lpstr>
      <vt:lpstr>游ゴシック</vt:lpstr>
      <vt:lpstr>Arial</vt:lpstr>
      <vt:lpstr>Calibri</vt:lpstr>
      <vt:lpstr>Calibri Light</vt:lpstr>
      <vt:lpstr>Wingdings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Fukuta.Isao(福田 功)</dc:creator>
  <cp:lastModifiedBy>Yamamoto.Asako(山本 朝子)</cp:lastModifiedBy>
  <cp:revision>103</cp:revision>
  <cp:lastPrinted>2023-01-05T05:33:15Z</cp:lastPrinted>
  <dcterms:created xsi:type="dcterms:W3CDTF">2018-07-10T06:07:40Z</dcterms:created>
  <dcterms:modified xsi:type="dcterms:W3CDTF">2023-01-06T07:15:37Z</dcterms:modified>
</cp:coreProperties>
</file>